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snapToGrid="0" snapToObjects="1">
      <p:cViewPr>
        <p:scale>
          <a:sx n="87" d="100"/>
          <a:sy n="87" d="100"/>
        </p:scale>
        <p:origin x="-1140"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dirty="0"/>
          </a:p>
        </p:txBody>
      </p:sp>
    </p:spTree>
    <p:extLst>
      <p:ext uri="{BB962C8B-B14F-4D97-AF65-F5344CB8AC3E}">
        <p14:creationId xmlns:p14="http://schemas.microsoft.com/office/powerpoint/2010/main" val="11258981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5996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56898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34575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73594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49798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38664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374770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27336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72660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5912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8901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2817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53377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74688"/>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 this example, we entered the term “aerospace fabrication” –labeled as 1 in this screenshot. We then filtered by State, in this case, by selecting California. This image shows the resulting page with the classification codes to the right.. </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To find out more about the company, click on the url link below the company name. </a:t>
            </a:r>
          </a:p>
        </p:txBody>
      </p:sp>
      <p:sp>
        <p:nvSpPr>
          <p:cNvPr id="160" name="Shape 1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a:t>
            </a:fld>
            <a:endParaRPr lang="en-US"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59484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2" name="Shape 17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73" name="Shape 17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7</a:t>
            </a:fld>
            <a:endParaRPr lang="en-US"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454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0841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08413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marL="0" lvl="0" indent="0">
              <a:spcBef>
                <a:spcPts val="0"/>
              </a:spcBef>
              <a:buSzPct val="25000"/>
              <a:buNone/>
            </a:pPr>
            <a:fld id="{00000000-1234-1234-1234-12341234123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pPr marL="0" lvl="0" indent="0">
              <a:spcBef>
                <a:spcPts val="0"/>
              </a:spcBef>
              <a:buSzPct val="25000"/>
              <a:buNone/>
            </a:pPr>
            <a:fld id="{00000000-1234-1234-1234-12341234123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marL="0" lvl="0" indent="0">
              <a:spcBef>
                <a:spcPts val="0"/>
              </a:spcBef>
              <a:buSzPct val="25000"/>
              <a:buNone/>
            </a:pPr>
            <a:fld id="{00000000-1234-1234-1234-123412341234}"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marL="0" lvl="0" indent="0">
              <a:spcBef>
                <a:spcPts val="0"/>
              </a:spcBef>
              <a:buSzPct val="25000"/>
              <a:buNone/>
            </a:pPr>
            <a:fld id="{00000000-1234-1234-1234-12341234123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9.tif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rgerst@berkeley.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roesia.gerstein@ucsf.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algn="r" rtl="0">
              <a:spcBef>
                <a:spcPts val="0"/>
              </a:spcBef>
              <a:buClr>
                <a:schemeClr val="dk2"/>
              </a:buClr>
              <a:buSzPct val="25000"/>
              <a:buFont typeface="Calibri"/>
              <a:buNone/>
            </a:pPr>
            <a:r>
              <a:rPr lang="en-US" sz="4400" b="1" i="0" u="none" strike="noStrike" cap="none" baseline="0" dirty="0">
                <a:solidFill>
                  <a:schemeClr val="dk2"/>
                </a:solidFill>
                <a:latin typeface="Calibri" panose="020F0502020204030204" pitchFamily="34" charset="0"/>
                <a:ea typeface="Verdana" panose="020B0604030504040204" pitchFamily="34" charset="0"/>
                <a:cs typeface="Verdana" panose="020B0604030504040204" pitchFamily="34" charset="0"/>
                <a:sym typeface="Calibri"/>
              </a:rPr>
              <a:t>How to Use the Explorer Tool</a:t>
            </a:r>
          </a:p>
        </p:txBody>
      </p:sp>
      <p:sp>
        <p:nvSpPr>
          <p:cNvPr id="103" name="Shape 103"/>
          <p:cNvSpPr txBox="1">
            <a:spLocks noGrp="1"/>
          </p:cNvSpPr>
          <p:nvPr>
            <p:ph type="subTitle" idx="1"/>
          </p:nvPr>
        </p:nvSpPr>
        <p:spPr>
          <a:xfrm>
            <a:off x="685800" y="3448317"/>
            <a:ext cx="7772400" cy="1199704"/>
          </a:xfrm>
          <a:prstGeom prst="rect">
            <a:avLst/>
          </a:prstGeom>
          <a:noFill/>
          <a:ln>
            <a:noFill/>
          </a:ln>
        </p:spPr>
        <p:txBody>
          <a:bodyPr lIns="45700" tIns="45700" rIns="45700" bIns="45700" anchor="t" anchorCtr="0">
            <a:noAutofit/>
          </a:bodyPr>
          <a:lstStyle/>
          <a:p>
            <a:pPr marL="0" marR="64008" lvl="0" indent="0" algn="r" rtl="0">
              <a:spcBef>
                <a:spcPts val="0"/>
              </a:spcBef>
              <a:spcAft>
                <a:spcPts val="0"/>
              </a:spcAft>
              <a:buClr>
                <a:schemeClr val="accent1"/>
              </a:buClr>
              <a:buSzPct val="25000"/>
              <a:buFont typeface="Noto Symbol"/>
              <a:buNone/>
            </a:pPr>
            <a:r>
              <a:rPr lang="en-US" sz="2800" b="0" i="0" u="none" strike="noStrike" cap="none" baseline="0" dirty="0">
                <a:solidFill>
                  <a:schemeClr val="dk2"/>
                </a:solidFill>
                <a:latin typeface="+mj-lt"/>
                <a:ea typeface="Verdana" panose="020B0604030504040204" pitchFamily="34" charset="0"/>
                <a:cs typeface="Verdana" panose="020B0604030504040204" pitchFamily="34" charset="0"/>
                <a:sym typeface="Cambria"/>
              </a:rPr>
              <a:t>UC Systemwide Supplier Diversity Portal</a:t>
            </a:r>
          </a:p>
          <a:p>
            <a:pPr marL="0" marR="64008" lvl="0" indent="0" algn="r" rtl="0">
              <a:spcBef>
                <a:spcPts val="400"/>
              </a:spcBef>
              <a:spcAft>
                <a:spcPts val="0"/>
              </a:spcAft>
              <a:buClr>
                <a:schemeClr val="accent1"/>
              </a:buClr>
              <a:buSzPct val="25000"/>
              <a:buFont typeface="Noto Symbol"/>
              <a:buNone/>
            </a:pPr>
            <a:r>
              <a:rPr lang="en-US" sz="2800" b="0" i="0" u="none" strike="noStrike" cap="none" baseline="0" dirty="0">
                <a:solidFill>
                  <a:schemeClr val="dk2"/>
                </a:solidFill>
                <a:latin typeface="+mj-lt"/>
                <a:ea typeface="Verdana" panose="020B0604030504040204" pitchFamily="34" charset="0"/>
                <a:cs typeface="Verdana" panose="020B0604030504040204" pitchFamily="34" charset="0"/>
                <a:sym typeface="Cambria"/>
              </a:rPr>
              <a:t>provided by supplier.io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idx="1"/>
          </p:nvPr>
        </p:nvSpPr>
        <p:spPr>
          <a:xfrm>
            <a:off x="457200" y="1219200"/>
            <a:ext cx="8229600" cy="4525963"/>
          </a:xfrm>
          <a:prstGeom prst="rect">
            <a:avLst/>
          </a:prstGeom>
          <a:noFill/>
          <a:ln>
            <a:noFill/>
          </a:ln>
        </p:spPr>
        <p:txBody>
          <a:bodyPr lIns="91425" tIns="45700" rIns="91425" bIns="45700" anchor="t" anchorCtr="0">
            <a:noAutofit/>
          </a:bodyPr>
          <a:lstStyle/>
          <a:p>
            <a:pPr marL="444500" marR="0" lvl="0" indent="-342900" algn="l" rtl="0">
              <a:spcBef>
                <a:spcPts val="0"/>
              </a:spcBef>
              <a:spcAft>
                <a:spcPts val="0"/>
              </a:spcAft>
              <a:buClr>
                <a:schemeClr val="accent1">
                  <a:lumMod val="75000"/>
                </a:schemeClr>
              </a:buClr>
              <a:buSzPct val="9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Let’s </a:t>
            </a:r>
            <a:r>
              <a:rPr lang="en-US" sz="2000" b="0" i="0" u="none" strike="noStrike" cap="none" baseline="0" dirty="0" smtClean="0">
                <a:solidFill>
                  <a:schemeClr val="dk1"/>
                </a:solidFill>
                <a:latin typeface="Calibri" panose="020F0502020204030204" pitchFamily="34" charset="0"/>
                <a:ea typeface="Cambria"/>
                <a:cs typeface="Cambria"/>
                <a:sym typeface="Cambria"/>
              </a:rPr>
              <a:t>open </a:t>
            </a:r>
            <a:r>
              <a:rPr lang="en-US" sz="2000" b="0" i="0" u="none" strike="noStrike" cap="none" baseline="0" dirty="0">
                <a:solidFill>
                  <a:schemeClr val="dk1"/>
                </a:solidFill>
                <a:latin typeface="Calibri" panose="020F0502020204030204" pitchFamily="34" charset="0"/>
                <a:ea typeface="Cambria"/>
                <a:cs typeface="Cambria"/>
                <a:sym typeface="Cambria"/>
              </a:rPr>
              <a:t>a supplier record, </a:t>
            </a:r>
            <a:r>
              <a:rPr lang="en-US" sz="2000" b="0" i="0" u="none" strike="noStrike" cap="none" baseline="0" dirty="0" smtClean="0">
                <a:solidFill>
                  <a:schemeClr val="dk1"/>
                </a:solidFill>
                <a:latin typeface="Calibri" panose="020F0502020204030204" pitchFamily="34" charset="0"/>
                <a:ea typeface="Cambria"/>
                <a:cs typeface="Cambria"/>
                <a:sym typeface="Cambria"/>
              </a:rPr>
              <a:t>“AMERICAN FABRICATION” </a:t>
            </a:r>
            <a:r>
              <a:rPr lang="en-US" sz="2000" b="0" i="0" u="none" strike="noStrike" cap="none" baseline="0" dirty="0">
                <a:solidFill>
                  <a:schemeClr val="dk1"/>
                </a:solidFill>
                <a:latin typeface="Calibri" panose="020F0502020204030204" pitchFamily="34" charset="0"/>
                <a:ea typeface="Cambria"/>
                <a:cs typeface="Cambria"/>
                <a:sym typeface="Cambria"/>
              </a:rPr>
              <a:t>from the resulting list. </a:t>
            </a:r>
          </a:p>
          <a:p>
            <a:pPr marL="444500" marR="0" lvl="0" indent="-342900" algn="l" rtl="0">
              <a:spcBef>
                <a:spcPts val="400"/>
              </a:spcBef>
              <a:spcAft>
                <a:spcPts val="0"/>
              </a:spcAft>
              <a:buClr>
                <a:schemeClr val="accent1">
                  <a:lumMod val="75000"/>
                </a:schemeClr>
              </a:buClr>
              <a:buSzPct val="9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We </a:t>
            </a:r>
            <a:r>
              <a:rPr lang="en-US" sz="2000" b="0" i="0" u="none" strike="noStrike" cap="none" baseline="0" dirty="0" smtClean="0">
                <a:solidFill>
                  <a:schemeClr val="dk1"/>
                </a:solidFill>
                <a:latin typeface="Calibri" panose="020F0502020204030204" pitchFamily="34" charset="0"/>
                <a:ea typeface="Cambria"/>
                <a:cs typeface="Cambria"/>
                <a:sym typeface="Cambria"/>
              </a:rPr>
              <a:t>can click on: </a:t>
            </a:r>
            <a:endParaRPr lang="en-US" sz="2000" b="0" i="0" u="none" strike="noStrike" cap="none" baseline="0" dirty="0">
              <a:solidFill>
                <a:schemeClr val="dk1"/>
              </a:solidFill>
              <a:latin typeface="Calibri" panose="020F0502020204030204" pitchFamily="34" charset="0"/>
              <a:ea typeface="Cambria"/>
              <a:cs typeface="Cambria"/>
              <a:sym typeface="Cambria"/>
            </a:endParaRPr>
          </a:p>
          <a:p>
            <a:pPr marL="804863" lvl="2" indent="-347663">
              <a:spcBef>
                <a:spcPts val="324"/>
              </a:spcBef>
              <a:buClr>
                <a:schemeClr val="bg2">
                  <a:lumMod val="25000"/>
                </a:schemeClr>
              </a:buClr>
              <a:buFont typeface="+mj-lt"/>
              <a:buAutoNum type="arabicPeriod"/>
            </a:pPr>
            <a:r>
              <a:rPr lang="en-US" sz="2000" b="1" i="0" u="none" strike="noStrike" cap="none" baseline="0" dirty="0" smtClean="0">
                <a:solidFill>
                  <a:schemeClr val="dk1"/>
                </a:solidFill>
                <a:latin typeface="Calibri" panose="020F0502020204030204" pitchFamily="34" charset="0"/>
                <a:ea typeface="Cambria"/>
                <a:cs typeface="Cambria"/>
                <a:sym typeface="Cambria"/>
              </a:rPr>
              <a:t>Share</a:t>
            </a:r>
            <a:r>
              <a:rPr lang="en-US" sz="2000" b="0" i="0" u="none" strike="noStrike" cap="none" baseline="0" dirty="0" smtClean="0">
                <a:solidFill>
                  <a:schemeClr val="dk1"/>
                </a:solidFill>
                <a:latin typeface="Calibri" panose="020F0502020204030204" pitchFamily="34" charset="0"/>
                <a:ea typeface="Cambria"/>
                <a:cs typeface="Cambria"/>
                <a:sym typeface="Cambria"/>
              </a:rPr>
              <a:t> </a:t>
            </a:r>
            <a:r>
              <a:rPr lang="en-US" sz="2000" b="0" i="0" u="none" strike="noStrike" cap="none" baseline="0" dirty="0">
                <a:solidFill>
                  <a:schemeClr val="dk1"/>
                </a:solidFill>
                <a:latin typeface="Calibri" panose="020F0502020204030204" pitchFamily="34" charset="0"/>
                <a:ea typeface="Cambria"/>
                <a:cs typeface="Cambria"/>
                <a:sym typeface="Cambria"/>
              </a:rPr>
              <a:t>and email the listing to someone else </a:t>
            </a:r>
            <a:r>
              <a:rPr lang="en-US" sz="2000" b="0" i="0" u="none" strike="noStrike" cap="none" baseline="0" dirty="0" smtClean="0">
                <a:solidFill>
                  <a:schemeClr val="dk1"/>
                </a:solidFill>
                <a:latin typeface="Calibri" panose="020F0502020204030204" pitchFamily="34" charset="0"/>
                <a:ea typeface="Cambria"/>
                <a:cs typeface="Cambria"/>
                <a:sym typeface="Cambria"/>
              </a:rPr>
              <a:t>AND/OR</a:t>
            </a:r>
          </a:p>
          <a:p>
            <a:pPr marL="804863" lvl="2" indent="-347663">
              <a:spcBef>
                <a:spcPts val="324"/>
              </a:spcBef>
              <a:buClr>
                <a:schemeClr val="bg2">
                  <a:lumMod val="25000"/>
                </a:schemeClr>
              </a:buClr>
              <a:buFont typeface="+mj-lt"/>
              <a:buAutoNum type="arabicPeriod"/>
            </a:pPr>
            <a:r>
              <a:rPr lang="en-US" sz="2000" b="1" i="0" u="none" strike="noStrike" cap="none" baseline="0" dirty="0" smtClean="0">
                <a:solidFill>
                  <a:schemeClr val="dk1"/>
                </a:solidFill>
                <a:latin typeface="Calibri" panose="020F0502020204030204" pitchFamily="34" charset="0"/>
                <a:ea typeface="Cambria"/>
                <a:cs typeface="Cambria"/>
                <a:sym typeface="Cambria"/>
              </a:rPr>
              <a:t>Follow</a:t>
            </a:r>
            <a:r>
              <a:rPr lang="en-US" sz="2000" b="0" i="0" u="none" strike="noStrike" cap="none" baseline="0" dirty="0" smtClean="0">
                <a:solidFill>
                  <a:schemeClr val="dk1"/>
                </a:solidFill>
                <a:latin typeface="Calibri" panose="020F0502020204030204" pitchFamily="34" charset="0"/>
                <a:ea typeface="Cambria"/>
                <a:cs typeface="Cambria"/>
                <a:sym typeface="Cambria"/>
              </a:rPr>
              <a:t> </a:t>
            </a:r>
            <a:r>
              <a:rPr lang="en-US" sz="2000" b="0" i="0" u="none" strike="noStrike" cap="none" baseline="0" dirty="0">
                <a:solidFill>
                  <a:schemeClr val="dk1"/>
                </a:solidFill>
                <a:latin typeface="Calibri" panose="020F0502020204030204" pitchFamily="34" charset="0"/>
                <a:ea typeface="Cambria"/>
                <a:cs typeface="Cambria"/>
                <a:sym typeface="Cambria"/>
              </a:rPr>
              <a:t>so that we will get a monthly report on this supplier from supplier.io. If we want to follow a number of suppliers, we can send supplier.io the list and they will send us reports for each of them once per month</a:t>
            </a:r>
            <a:r>
              <a:rPr lang="en-US" sz="2000" b="0" i="0" u="none" strike="sngStrike" cap="none" baseline="0" dirty="0">
                <a:solidFill>
                  <a:schemeClr val="dk1"/>
                </a:solidFill>
                <a:latin typeface="Calibri" panose="020F0502020204030204" pitchFamily="34" charset="0"/>
                <a:ea typeface="Cambria"/>
                <a:cs typeface="Cambria"/>
                <a:sym typeface="Cambria"/>
              </a:rPr>
              <a:t>s</a:t>
            </a:r>
            <a:r>
              <a:rPr lang="en-US" sz="2000" b="0" i="0" u="none" strike="noStrike" cap="none" baseline="0" dirty="0">
                <a:solidFill>
                  <a:schemeClr val="dk1"/>
                </a:solidFill>
                <a:latin typeface="Calibri" panose="020F0502020204030204" pitchFamily="34" charset="0"/>
                <a:ea typeface="Cambria"/>
                <a:cs typeface="Cambria"/>
                <a:sym typeface="Cambria"/>
              </a:rPr>
              <a:t>.</a:t>
            </a:r>
          </a:p>
          <a:p>
            <a:pPr marL="393192" marR="0" lvl="1" indent="-12191" algn="l" rtl="0">
              <a:spcBef>
                <a:spcPts val="324"/>
              </a:spcBef>
              <a:buClr>
                <a:schemeClr val="accent1"/>
              </a:buClr>
              <a:buFont typeface="Verdana"/>
              <a:buNone/>
            </a:pPr>
            <a:endParaRPr sz="2300" b="0" i="0" u="none" strike="noStrike" cap="none" baseline="0" dirty="0">
              <a:solidFill>
                <a:schemeClr val="dk1"/>
              </a:solidFill>
              <a:latin typeface="Cambria"/>
              <a:ea typeface="Cambria"/>
              <a:cs typeface="Cambria"/>
              <a:sym typeface="Cambria"/>
            </a:endParaRPr>
          </a:p>
          <a:p>
            <a:pPr marL="621792" marR="0" lvl="1" indent="-94741" algn="l" rtl="0">
              <a:spcBef>
                <a:spcPts val="324"/>
              </a:spcBef>
              <a:buClr>
                <a:schemeClr val="accent1"/>
              </a:buClr>
              <a:buFont typeface="Verdana"/>
              <a:buNone/>
            </a:pPr>
            <a:endParaRPr sz="2300" b="0" i="0" u="none" strike="noStrike" cap="none" baseline="0" dirty="0">
              <a:solidFill>
                <a:schemeClr val="dk1"/>
              </a:solidFill>
              <a:latin typeface="Cambria"/>
              <a:ea typeface="Cambria"/>
              <a:cs typeface="Cambria"/>
              <a:sym typeface="Cambria"/>
            </a:endParaRP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p:txBody>
      </p:sp>
      <p:sp>
        <p:nvSpPr>
          <p:cNvPr id="182" name="Shape 182"/>
          <p:cNvSpPr txBox="1">
            <a:spLocks noGrp="1"/>
          </p:cNvSpPr>
          <p:nvPr>
            <p:ph type="title"/>
          </p:nvPr>
        </p:nvSpPr>
        <p:spPr>
          <a:xfrm>
            <a:off x="457200" y="274638"/>
            <a:ext cx="8229600" cy="944562"/>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Other Ways to Use the Explorer Tool</a:t>
            </a:r>
          </a:p>
        </p:txBody>
      </p:sp>
      <p:grpSp>
        <p:nvGrpSpPr>
          <p:cNvPr id="2" name="Group 1"/>
          <p:cNvGrpSpPr/>
          <p:nvPr/>
        </p:nvGrpSpPr>
        <p:grpSpPr>
          <a:xfrm>
            <a:off x="533400" y="3919912"/>
            <a:ext cx="8237166" cy="1871288"/>
            <a:chOff x="533400" y="3919912"/>
            <a:chExt cx="8237166" cy="1871288"/>
          </a:xfrm>
        </p:grpSpPr>
        <p:pic>
          <p:nvPicPr>
            <p:cNvPr id="183" name="Shape 183"/>
            <p:cNvPicPr preferRelativeResize="0"/>
            <p:nvPr/>
          </p:nvPicPr>
          <p:blipFill rotWithShape="1">
            <a:blip r:embed="rId3">
              <a:alphaModFix/>
            </a:blip>
            <a:srcRect/>
            <a:stretch/>
          </p:blipFill>
          <p:spPr>
            <a:xfrm>
              <a:off x="533400" y="3919912"/>
              <a:ext cx="8237166" cy="1871288"/>
            </a:xfrm>
            <a:prstGeom prst="rect">
              <a:avLst/>
            </a:prstGeom>
            <a:solidFill>
              <a:srgbClr val="EEEEEE"/>
            </a:solidFill>
            <a:ln w="88900" cap="sq" cmpd="sng">
              <a:solidFill>
                <a:srgbClr val="FFFFFF"/>
              </a:solidFill>
              <a:prstDash val="solid"/>
              <a:miter/>
              <a:headEnd type="none" w="med" len="med"/>
              <a:tailEnd type="none" w="med" len="med"/>
            </a:ln>
          </p:spPr>
        </p:pic>
        <p:sp>
          <p:nvSpPr>
            <p:cNvPr id="184" name="Shape 184"/>
            <p:cNvSpPr/>
            <p:nvPr/>
          </p:nvSpPr>
          <p:spPr>
            <a:xfrm>
              <a:off x="3850078" y="4343400"/>
              <a:ext cx="1295400" cy="381000"/>
            </a:xfrm>
            <a:prstGeom prst="roundRect">
              <a:avLst>
                <a:gd name="adj" fmla="val 16667"/>
              </a:avLst>
            </a:prstGeom>
            <a:noFill/>
            <a:ln w="550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gr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Shape 190"/>
          <p:cNvSpPr txBox="1">
            <a:spLocks noGrp="1"/>
          </p:cNvSpPr>
          <p:nvPr>
            <p:ph idx="1"/>
          </p:nvPr>
        </p:nvSpPr>
        <p:spPr>
          <a:xfrm>
            <a:off x="446314" y="1312391"/>
            <a:ext cx="8392885" cy="1524000"/>
          </a:xfrm>
          <a:prstGeom prst="rect">
            <a:avLst/>
          </a:prstGeom>
          <a:noFill/>
          <a:ln>
            <a:noFill/>
          </a:ln>
        </p:spPr>
        <p:txBody>
          <a:bodyPr lIns="91425" tIns="45700" rIns="91425" bIns="45700" anchor="t" anchorCtr="0">
            <a:noAutofit/>
          </a:bodyPr>
          <a:lstStyle/>
          <a:p>
            <a:pPr marL="365760" marR="0" lvl="0" indent="-147573" algn="l" rtl="0">
              <a:spcBef>
                <a:spcPts val="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p:txBody>
      </p:sp>
      <p:sp>
        <p:nvSpPr>
          <p:cNvPr id="191" name="Shape 191"/>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11</a:t>
            </a:fld>
            <a:endParaRPr lang="en-US" sz="1000" b="0" i="0" u="none" strike="noStrike" cap="none" baseline="0" dirty="0">
              <a:solidFill>
                <a:schemeClr val="dk1"/>
              </a:solidFill>
              <a:latin typeface="Cambria"/>
              <a:ea typeface="Cambria"/>
              <a:cs typeface="Cambria"/>
              <a:sym typeface="Cambria"/>
            </a:endParaRPr>
          </a:p>
        </p:txBody>
      </p:sp>
      <p:sp>
        <p:nvSpPr>
          <p:cNvPr id="189" name="Shape 18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Searching Supplier Lists in Explorer</a:t>
            </a:r>
          </a:p>
        </p:txBody>
      </p:sp>
      <p:sp>
        <p:nvSpPr>
          <p:cNvPr id="192" name="Shape 192"/>
          <p:cNvSpPr txBox="1"/>
          <p:nvPr/>
        </p:nvSpPr>
        <p:spPr>
          <a:xfrm>
            <a:off x="457200" y="1273632"/>
            <a:ext cx="8534399"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baseline="0" dirty="0">
                <a:solidFill>
                  <a:schemeClr val="dk1"/>
                </a:solidFill>
                <a:latin typeface="Calibri" panose="020F0502020204030204" pitchFamily="34" charset="0"/>
                <a:ea typeface="Cambria"/>
                <a:cs typeface="Cambria"/>
                <a:sym typeface="Cambria"/>
              </a:rPr>
              <a:t>You can also look at UC systemwide data to find specific types of businesses. These lists are derived from the systemwide Spend Analytics application which holds spend data for all campuses. To start, click on your name in the upper right corner of the screen.  </a:t>
            </a:r>
          </a:p>
        </p:txBody>
      </p:sp>
      <p:grpSp>
        <p:nvGrpSpPr>
          <p:cNvPr id="3" name="Group 2"/>
          <p:cNvGrpSpPr/>
          <p:nvPr/>
        </p:nvGrpSpPr>
        <p:grpSpPr>
          <a:xfrm>
            <a:off x="647700" y="2836391"/>
            <a:ext cx="7505700" cy="3002848"/>
            <a:chOff x="647700" y="2836391"/>
            <a:chExt cx="7505700" cy="3002848"/>
          </a:xfrm>
        </p:grpSpPr>
        <p:pic>
          <p:nvPicPr>
            <p:cNvPr id="196" name="Shape 196"/>
            <p:cNvPicPr preferRelativeResize="0"/>
            <p:nvPr/>
          </p:nvPicPr>
          <p:blipFill rotWithShape="1">
            <a:blip r:embed="rId3">
              <a:alphaModFix/>
            </a:blip>
            <a:srcRect/>
            <a:stretch/>
          </p:blipFill>
          <p:spPr>
            <a:xfrm>
              <a:off x="647700" y="4553196"/>
              <a:ext cx="4190999" cy="1267238"/>
            </a:xfrm>
            <a:prstGeom prst="rect">
              <a:avLst/>
            </a:prstGeom>
            <a:noFill/>
            <a:ln>
              <a:noFill/>
            </a:ln>
          </p:spPr>
        </p:pic>
        <p:grpSp>
          <p:nvGrpSpPr>
            <p:cNvPr id="2" name="Group 1"/>
            <p:cNvGrpSpPr/>
            <p:nvPr/>
          </p:nvGrpSpPr>
          <p:grpSpPr>
            <a:xfrm>
              <a:off x="674914" y="2836391"/>
              <a:ext cx="2019956" cy="1583208"/>
              <a:chOff x="685800" y="2836391"/>
              <a:chExt cx="2019956" cy="1583208"/>
            </a:xfrm>
          </p:grpSpPr>
          <p:sp>
            <p:nvSpPr>
              <p:cNvPr id="193" name="Shape 193"/>
              <p:cNvSpPr/>
              <p:nvPr/>
            </p:nvSpPr>
            <p:spPr>
              <a:xfrm>
                <a:off x="762000" y="3810000"/>
                <a:ext cx="1676399" cy="381000"/>
              </a:xfrm>
              <a:prstGeom prst="roundRect">
                <a:avLst>
                  <a:gd name="adj" fmla="val 16667"/>
                </a:avLst>
              </a:prstGeom>
              <a:no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pic>
            <p:nvPicPr>
              <p:cNvPr id="194" name="Shape 194"/>
              <p:cNvPicPr preferRelativeResize="0"/>
              <p:nvPr/>
            </p:nvPicPr>
            <p:blipFill rotWithShape="1">
              <a:blip r:embed="rId4">
                <a:alphaModFix/>
              </a:blip>
              <a:srcRect/>
              <a:stretch/>
            </p:blipFill>
            <p:spPr>
              <a:xfrm>
                <a:off x="685800" y="2836391"/>
                <a:ext cx="2019956" cy="1583208"/>
              </a:xfrm>
              <a:prstGeom prst="rect">
                <a:avLst/>
              </a:prstGeom>
              <a:noFill/>
              <a:ln>
                <a:noFill/>
              </a:ln>
            </p:spPr>
          </p:pic>
          <p:sp>
            <p:nvSpPr>
              <p:cNvPr id="195" name="Shape 195"/>
              <p:cNvSpPr/>
              <p:nvPr/>
            </p:nvSpPr>
            <p:spPr>
              <a:xfrm>
                <a:off x="685800" y="3872983"/>
                <a:ext cx="1904999" cy="318016"/>
              </a:xfrm>
              <a:prstGeom prst="roundRect">
                <a:avLst>
                  <a:gd name="adj" fmla="val 16667"/>
                </a:avLst>
              </a:prstGeom>
              <a:noFill/>
              <a:ln w="381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97" name="Shape 197"/>
              <p:cNvSpPr/>
              <p:nvPr/>
            </p:nvSpPr>
            <p:spPr>
              <a:xfrm>
                <a:off x="762000" y="2971800"/>
                <a:ext cx="1676399" cy="304799"/>
              </a:xfrm>
              <a:prstGeom prst="roundRect">
                <a:avLst>
                  <a:gd name="adj" fmla="val 16667"/>
                </a:avLst>
              </a:prstGeom>
              <a:solidFill>
                <a:srgbClr val="FFFF00"/>
              </a:solidFill>
              <a:ln w="55000" cap="flat" cmpd="sng">
                <a:solidFill>
                  <a:srgbClr val="21768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000" b="1" i="0" u="none" strike="noStrike" cap="none" baseline="0" dirty="0">
                    <a:solidFill>
                      <a:schemeClr val="dk1"/>
                    </a:solidFill>
                    <a:latin typeface="Cambria"/>
                    <a:ea typeface="Cambria"/>
                    <a:cs typeface="Cambria"/>
                    <a:sym typeface="Cambria"/>
                  </a:rPr>
                  <a:t>Shows your name</a:t>
                </a:r>
              </a:p>
            </p:txBody>
          </p:sp>
        </p:grpSp>
        <p:sp>
          <p:nvSpPr>
            <p:cNvPr id="198" name="Shape 198"/>
            <p:cNvSpPr txBox="1"/>
            <p:nvPr/>
          </p:nvSpPr>
          <p:spPr>
            <a:xfrm>
              <a:off x="2967842" y="5394512"/>
              <a:ext cx="4325588" cy="425922"/>
            </a:xfrm>
            <a:prstGeom prst="rect">
              <a:avLst/>
            </a:prstGeom>
            <a:solidFill>
              <a:srgbClr val="FFFF66"/>
            </a:solid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libri" panose="020F0502020204030204" pitchFamily="34" charset="0"/>
                  <a:ea typeface="Cambria"/>
                  <a:cs typeface="Cambria"/>
                  <a:sym typeface="Cambria"/>
                </a:rPr>
                <a:t>On the resulting page, click on Supplier Lists</a:t>
              </a:r>
            </a:p>
          </p:txBody>
        </p:sp>
        <p:sp>
          <p:nvSpPr>
            <p:cNvPr id="199" name="Shape 199"/>
            <p:cNvSpPr/>
            <p:nvPr/>
          </p:nvSpPr>
          <p:spPr>
            <a:xfrm>
              <a:off x="762000" y="5410200"/>
              <a:ext cx="1143000" cy="429039"/>
            </a:xfrm>
            <a:prstGeom prst="roundRect">
              <a:avLst>
                <a:gd name="adj" fmla="val 16667"/>
              </a:avLst>
            </a:prstGeom>
            <a:noFill/>
            <a:ln w="381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200" name="Shape 200"/>
            <p:cNvSpPr txBox="1"/>
            <p:nvPr/>
          </p:nvSpPr>
          <p:spPr>
            <a:xfrm>
              <a:off x="2743200" y="3429000"/>
              <a:ext cx="5410200" cy="923329"/>
            </a:xfrm>
            <a:prstGeom prst="rect">
              <a:avLst/>
            </a:prstGeom>
            <a:solidFill>
              <a:srgbClr val="FFFF66"/>
            </a:solid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libri" panose="020F0502020204030204" pitchFamily="34" charset="0"/>
                  <a:ea typeface="Cambria"/>
                  <a:cs typeface="Cambria"/>
                  <a:sym typeface="Cambria"/>
                </a:rPr>
                <a:t>Then open Lists &amp; Projects from the dropdown menu. You can also open Lists &amp; Projects in the left navigation bar on this page.</a:t>
              </a:r>
            </a:p>
          </p:txBody>
        </p:sp>
      </p:gr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idx="1"/>
          </p:nvPr>
        </p:nvSpPr>
        <p:spPr>
          <a:xfrm>
            <a:off x="413656" y="1371600"/>
            <a:ext cx="8229600" cy="2057400"/>
          </a:xfrm>
          <a:prstGeom prst="rect">
            <a:avLst/>
          </a:prstGeom>
          <a:noFill/>
          <a:ln>
            <a:noFill/>
          </a:ln>
        </p:spPr>
        <p:txBody>
          <a:bodyPr lIns="91425" tIns="45700" rIns="91425" bIns="45700" anchor="t" anchorCtr="0">
            <a:noAutofit/>
          </a:bodyPr>
          <a:lstStyle/>
          <a:p>
            <a:pPr marL="109728" marR="0" lvl="0" indent="-8128" algn="l" rtl="0">
              <a:spcBef>
                <a:spcPts val="0"/>
              </a:spcBef>
              <a:spcAft>
                <a:spcPts val="0"/>
              </a:spcAft>
              <a:buClr>
                <a:schemeClr val="accent1"/>
              </a:buClr>
              <a:buSzPct val="25000"/>
              <a:buFont typeface="Noto Symbol"/>
              <a:buNone/>
            </a:pPr>
            <a:r>
              <a:rPr lang="en-US" sz="2200" b="0" i="0" u="none" strike="noStrike" cap="none" baseline="0" dirty="0">
                <a:solidFill>
                  <a:schemeClr val="dk1"/>
                </a:solidFill>
                <a:latin typeface="Calibri" panose="020F0502020204030204" pitchFamily="34" charset="0"/>
                <a:ea typeface="Cambria"/>
                <a:cs typeface="Cambria"/>
                <a:sym typeface="Cambria"/>
              </a:rPr>
              <a:t>All UC records are shown, but let’s look at UCB’s record.</a:t>
            </a:r>
          </a:p>
          <a:p>
            <a:pPr marL="109728" marR="0" lvl="0" indent="-8128" algn="l" rtl="0">
              <a:spcBef>
                <a:spcPts val="400"/>
              </a:spcBef>
              <a:spcAft>
                <a:spcPts val="0"/>
              </a:spcAft>
              <a:buClr>
                <a:schemeClr val="accent1"/>
              </a:buClr>
              <a:buFont typeface="Noto Symbol"/>
              <a:buNone/>
            </a:pPr>
            <a:endParaRPr sz="800" b="0" i="0" u="none" strike="noStrike" cap="none" baseline="0" dirty="0">
              <a:solidFill>
                <a:schemeClr val="dk1"/>
              </a:solidFill>
              <a:latin typeface="Calibri" panose="020F0502020204030204" pitchFamily="34" charset="0"/>
              <a:ea typeface="Cambria"/>
              <a:cs typeface="Cambria"/>
              <a:sym typeface="Cambria"/>
            </a:endParaRPr>
          </a:p>
          <a:p>
            <a:pPr marL="109728" marR="0" lvl="0" indent="-8128" algn="l" rtl="0">
              <a:spcBef>
                <a:spcPts val="400"/>
              </a:spcBef>
              <a:spcAft>
                <a:spcPts val="0"/>
              </a:spcAft>
              <a:buClr>
                <a:schemeClr val="accent1"/>
              </a:buClr>
              <a:buSzPct val="25000"/>
              <a:buFont typeface="Noto Symbol"/>
              <a:buNone/>
            </a:pPr>
            <a:r>
              <a:rPr lang="en-US" sz="2200" b="0" i="0" u="none" strike="noStrike" cap="none" baseline="0" dirty="0">
                <a:solidFill>
                  <a:schemeClr val="dk1"/>
                </a:solidFill>
                <a:latin typeface="Calibri" panose="020F0502020204030204" pitchFamily="34" charset="0"/>
                <a:ea typeface="Cambria"/>
                <a:cs typeface="Cambria"/>
                <a:sym typeface="Cambria"/>
              </a:rPr>
              <a:t>This screenshot shows the spend records were last modified/enriched on 4/25/2015 after data from supplier.io was provided to update the diversity coding of the suppliers from which UCB procured supplies or goods.</a:t>
            </a:r>
          </a:p>
          <a:p>
            <a:pPr marL="109728" marR="0" lvl="0" indent="-8128"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p:txBody>
      </p:sp>
      <p:sp>
        <p:nvSpPr>
          <p:cNvPr id="206" name="Shape 20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Searching Supplier Lists in Explorer</a:t>
            </a:r>
          </a:p>
        </p:txBody>
      </p:sp>
      <p:grpSp>
        <p:nvGrpSpPr>
          <p:cNvPr id="2" name="Group 1"/>
          <p:cNvGrpSpPr/>
          <p:nvPr/>
        </p:nvGrpSpPr>
        <p:grpSpPr>
          <a:xfrm>
            <a:off x="381000" y="3429000"/>
            <a:ext cx="8458200" cy="2307772"/>
            <a:chOff x="381000" y="3429000"/>
            <a:chExt cx="8458200" cy="2307772"/>
          </a:xfrm>
        </p:grpSpPr>
        <p:pic>
          <p:nvPicPr>
            <p:cNvPr id="207" name="Shape 207"/>
            <p:cNvPicPr preferRelativeResize="0"/>
            <p:nvPr/>
          </p:nvPicPr>
          <p:blipFill rotWithShape="1">
            <a:blip r:embed="rId3">
              <a:alphaModFix/>
            </a:blip>
            <a:srcRect/>
            <a:stretch/>
          </p:blipFill>
          <p:spPr>
            <a:xfrm>
              <a:off x="381000" y="3429000"/>
              <a:ext cx="8458200" cy="1236198"/>
            </a:xfrm>
            <a:prstGeom prst="rect">
              <a:avLst/>
            </a:prstGeom>
            <a:noFill/>
            <a:ln>
              <a:noFill/>
            </a:ln>
          </p:spPr>
        </p:pic>
        <p:sp>
          <p:nvSpPr>
            <p:cNvPr id="208" name="Shape 208"/>
            <p:cNvSpPr/>
            <p:nvPr/>
          </p:nvSpPr>
          <p:spPr>
            <a:xfrm>
              <a:off x="5181600" y="4114800"/>
              <a:ext cx="1295399" cy="516577"/>
            </a:xfrm>
            <a:prstGeom prst="roundRect">
              <a:avLst>
                <a:gd name="adj" fmla="val 16667"/>
              </a:avLst>
            </a:prstGeom>
            <a:noFill/>
            <a:ln w="550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209" name="Shape 209"/>
            <p:cNvSpPr txBox="1"/>
            <p:nvPr/>
          </p:nvSpPr>
          <p:spPr>
            <a:xfrm>
              <a:off x="2166257" y="5297270"/>
              <a:ext cx="6672943" cy="439502"/>
            </a:xfrm>
            <a:prstGeom prst="rect">
              <a:avLst/>
            </a:prstGeom>
            <a:solidFill>
              <a:srgbClr val="FFFF00"/>
            </a:solidFill>
            <a:ln w="9525" cap="flat" cmpd="sng">
              <a:solidFill>
                <a:srgbClr val="0F5666"/>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libri" panose="020F0502020204030204" pitchFamily="34" charset="0"/>
                  <a:ea typeface="Cambria"/>
                  <a:cs typeface="Cambria"/>
                  <a:sym typeface="Cambria"/>
                </a:rPr>
                <a:t>Note this “Actions” section which will be discussed on the next slide.</a:t>
              </a:r>
            </a:p>
          </p:txBody>
        </p:sp>
        <p:sp>
          <p:nvSpPr>
            <p:cNvPr id="210" name="Shape 210"/>
            <p:cNvSpPr/>
            <p:nvPr/>
          </p:nvSpPr>
          <p:spPr>
            <a:xfrm>
              <a:off x="7086600" y="4167742"/>
              <a:ext cx="1752600" cy="497455"/>
            </a:xfrm>
            <a:prstGeom prst="roundRect">
              <a:avLst>
                <a:gd name="adj" fmla="val 16667"/>
              </a:avLst>
            </a:prstGeom>
            <a:noFill/>
            <a:ln w="550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211" name="Shape 211"/>
            <p:cNvSpPr/>
            <p:nvPr/>
          </p:nvSpPr>
          <p:spPr>
            <a:xfrm>
              <a:off x="7505700" y="4665198"/>
              <a:ext cx="876300" cy="632071"/>
            </a:xfrm>
            <a:prstGeom prst="upArrow">
              <a:avLst>
                <a:gd name="adj1" fmla="val 50000"/>
                <a:gd name="adj2" fmla="val 57792"/>
              </a:avLst>
            </a:prstGeom>
            <a:solidFill>
              <a:srgbClr val="FFFF00"/>
            </a:solidFill>
            <a:ln w="12700" cap="flat" cmpd="sng">
              <a:solidFill>
                <a:srgbClr val="000099"/>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gr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7" name="Shape 217"/>
          <p:cNvSpPr txBox="1">
            <a:spLocks noGrp="1"/>
          </p:cNvSpPr>
          <p:nvPr>
            <p:ph idx="1"/>
          </p:nvPr>
        </p:nvSpPr>
        <p:spPr>
          <a:xfrm>
            <a:off x="472101" y="1295399"/>
            <a:ext cx="8229600" cy="6857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Clr>
                <a:schemeClr val="accent1"/>
              </a:buClr>
              <a:buSzPct val="25000"/>
              <a:buFont typeface="Noto Symbol"/>
              <a:buNone/>
            </a:pPr>
            <a:r>
              <a:rPr lang="en-US" sz="2000" b="0" i="0" u="none" strike="noStrike" cap="none" baseline="0" dirty="0">
                <a:solidFill>
                  <a:schemeClr val="dk1"/>
                </a:solidFill>
                <a:latin typeface="Calibri" panose="020F0502020204030204" pitchFamily="34" charset="0"/>
                <a:ea typeface="Cambria"/>
                <a:cs typeface="Cambria"/>
                <a:sym typeface="Cambria"/>
              </a:rPr>
              <a:t>Each campus has its own records.  On the prior slide, note the Actions header &amp; the buttons underneath </a:t>
            </a:r>
            <a:r>
              <a:rPr lang="en-US" sz="2000" b="0" i="0" u="none" strike="noStrike" cap="none" baseline="0" dirty="0" smtClean="0">
                <a:solidFill>
                  <a:schemeClr val="dk1"/>
                </a:solidFill>
                <a:latin typeface="Calibri" panose="020F0502020204030204" pitchFamily="34" charset="0"/>
                <a:ea typeface="Cambria"/>
                <a:cs typeface="Cambria"/>
                <a:sym typeface="Cambria"/>
              </a:rPr>
              <a:t>it:</a:t>
            </a:r>
            <a:endParaRPr lang="en-US" sz="2000" b="0" i="0" u="none" strike="noStrike" cap="none" baseline="0" dirty="0">
              <a:solidFill>
                <a:schemeClr val="dk1"/>
              </a:solidFill>
              <a:latin typeface="Calibri" panose="020F0502020204030204" pitchFamily="34" charset="0"/>
              <a:ea typeface="Cambria"/>
              <a:cs typeface="Cambria"/>
              <a:sym typeface="Cambria"/>
            </a:endParaRPr>
          </a:p>
          <a:p>
            <a:pPr marL="0" marR="0" lvl="0" indent="0" algn="l" rtl="0">
              <a:lnSpc>
                <a:spcPct val="80000"/>
              </a:lnSpc>
              <a:spcBef>
                <a:spcPts val="400"/>
              </a:spcBef>
              <a:spcAft>
                <a:spcPts val="0"/>
              </a:spcAft>
              <a:buClr>
                <a:schemeClr val="accent1"/>
              </a:buClr>
              <a:buFont typeface="Noto Symbol"/>
              <a:buNone/>
            </a:pPr>
            <a:endParaRPr sz="800" b="0" i="0" u="none" strike="noStrike" cap="none" baseline="0" dirty="0">
              <a:solidFill>
                <a:schemeClr val="dk1"/>
              </a:solidFill>
              <a:latin typeface="Cambria"/>
              <a:ea typeface="Cambria"/>
              <a:cs typeface="Cambria"/>
              <a:sym typeface="Cambria"/>
            </a:endParaRPr>
          </a:p>
          <a:p>
            <a:pPr marL="0" marR="0" lvl="0" indent="0" algn="l" rtl="0">
              <a:lnSpc>
                <a:spcPct val="80000"/>
              </a:lnSpc>
              <a:spcBef>
                <a:spcPts val="400"/>
              </a:spcBef>
              <a:spcAft>
                <a:spcPts val="0"/>
              </a:spcAft>
              <a:buClr>
                <a:schemeClr val="accent1"/>
              </a:buClr>
              <a:buSzPct val="25000"/>
              <a:buFont typeface="Noto Symbol"/>
              <a:buNone/>
            </a:pPr>
            <a:r>
              <a:rPr lang="en-US" sz="500" b="0" i="0" u="none" strike="noStrike" cap="none" baseline="0" dirty="0">
                <a:solidFill>
                  <a:schemeClr val="dk1"/>
                </a:solidFill>
                <a:latin typeface="Cambria"/>
                <a:ea typeface="Cambria"/>
                <a:cs typeface="Cambria"/>
                <a:sym typeface="Cambria"/>
              </a:rPr>
              <a:t> </a:t>
            </a:r>
          </a:p>
          <a:p>
            <a:pPr marL="365760" marR="0" lvl="0" indent="-235013" algn="l" rtl="0">
              <a:lnSpc>
                <a:spcPct val="80000"/>
              </a:lnSpc>
              <a:spcBef>
                <a:spcPts val="400"/>
              </a:spcBef>
              <a:spcAft>
                <a:spcPts val="0"/>
              </a:spcAft>
              <a:buClr>
                <a:schemeClr val="accent1"/>
              </a:buClr>
              <a:buFont typeface="Noto Symbol"/>
              <a:buNone/>
            </a:pPr>
            <a:endParaRPr sz="700" b="0" i="0" u="none" strike="noStrike" cap="none" baseline="0" dirty="0">
              <a:solidFill>
                <a:schemeClr val="dk1"/>
              </a:solidFill>
              <a:latin typeface="Cambria"/>
              <a:ea typeface="Cambria"/>
              <a:cs typeface="Cambria"/>
              <a:sym typeface="Cambria"/>
            </a:endParaRPr>
          </a:p>
        </p:txBody>
      </p:sp>
      <p:sp>
        <p:nvSpPr>
          <p:cNvPr id="218" name="Shape 218"/>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13</a:t>
            </a:fld>
            <a:endParaRPr lang="en-US" sz="1000" b="0" i="0" u="none" strike="noStrike" cap="none" baseline="0" dirty="0">
              <a:solidFill>
                <a:schemeClr val="dk1"/>
              </a:solidFill>
              <a:latin typeface="Cambria"/>
              <a:ea typeface="Cambria"/>
              <a:cs typeface="Cambria"/>
              <a:sym typeface="Cambria"/>
            </a:endParaRPr>
          </a:p>
        </p:txBody>
      </p:sp>
      <p:sp>
        <p:nvSpPr>
          <p:cNvPr id="216" name="Shape 216"/>
          <p:cNvSpPr txBox="1">
            <a:spLocks noGrp="1"/>
          </p:cNvSpPr>
          <p:nvPr>
            <p:ph type="title"/>
          </p:nvPr>
        </p:nvSpPr>
        <p:spPr>
          <a:xfrm>
            <a:off x="457200" y="503237"/>
            <a:ext cx="8146963" cy="792162"/>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Searching Supplier Lists in Explorer</a:t>
            </a:r>
          </a:p>
        </p:txBody>
      </p:sp>
      <p:sp>
        <p:nvSpPr>
          <p:cNvPr id="220" name="Shape 220"/>
          <p:cNvSpPr txBox="1"/>
          <p:nvPr/>
        </p:nvSpPr>
        <p:spPr>
          <a:xfrm>
            <a:off x="3603171" y="2079172"/>
            <a:ext cx="4855029" cy="101566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1" i="0" u="none" strike="noStrike" cap="none" baseline="0" dirty="0">
                <a:solidFill>
                  <a:schemeClr val="dk1"/>
                </a:solidFill>
                <a:latin typeface="Calibri" panose="020F0502020204030204" pitchFamily="34" charset="0"/>
                <a:ea typeface="Cambria"/>
                <a:cs typeface="Cambria"/>
                <a:sym typeface="Cambria"/>
              </a:rPr>
              <a:t>View</a:t>
            </a:r>
            <a:r>
              <a:rPr lang="en-US" sz="2000" b="0" i="0" u="none" strike="noStrike" cap="none" baseline="0" dirty="0">
                <a:solidFill>
                  <a:schemeClr val="dk1"/>
                </a:solidFill>
                <a:latin typeface="Calibri" panose="020F0502020204030204" pitchFamily="34" charset="0"/>
                <a:ea typeface="Cambria"/>
                <a:cs typeface="Cambria"/>
                <a:sym typeface="Cambria"/>
              </a:rPr>
              <a:t> shows a list of businesses with which the campus has done business in the last 6 months.</a:t>
            </a:r>
          </a:p>
        </p:txBody>
      </p:sp>
      <p:sp>
        <p:nvSpPr>
          <p:cNvPr id="221" name="Shape 221"/>
          <p:cNvSpPr txBox="1"/>
          <p:nvPr/>
        </p:nvSpPr>
        <p:spPr>
          <a:xfrm>
            <a:off x="478971" y="3200400"/>
            <a:ext cx="7842164" cy="255454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1" i="0" u="none" strike="noStrike" cap="none" baseline="0" dirty="0">
                <a:solidFill>
                  <a:schemeClr val="dk1"/>
                </a:solidFill>
                <a:latin typeface="Calibri" panose="020F0502020204030204" pitchFamily="34" charset="0"/>
                <a:ea typeface="Cambria"/>
                <a:cs typeface="Cambria"/>
                <a:sym typeface="Cambria"/>
              </a:rPr>
              <a:t>Download</a:t>
            </a:r>
            <a:r>
              <a:rPr lang="en-US" sz="2000" b="0" i="0" u="none" strike="noStrike" cap="none" baseline="0" dirty="0">
                <a:solidFill>
                  <a:schemeClr val="dk1"/>
                </a:solidFill>
                <a:latin typeface="Calibri" panose="020F0502020204030204" pitchFamily="34" charset="0"/>
                <a:ea typeface="Cambria"/>
                <a:cs typeface="Cambria"/>
                <a:sym typeface="Cambria"/>
              </a:rPr>
              <a:t> allows you to export those businesses to an Excel format.  Note that this may take a considerable amount of time given the number of small businesses.</a:t>
            </a:r>
          </a:p>
          <a:p>
            <a:pPr marL="0" marR="0" lvl="0" indent="0" algn="l" rtl="0">
              <a:spcBef>
                <a:spcPts val="0"/>
              </a:spcBef>
              <a:buNone/>
            </a:pPr>
            <a:endParaRPr sz="800" b="0" i="0" u="none" strike="noStrike" cap="none" baseline="0" dirty="0">
              <a:solidFill>
                <a:schemeClr val="dk1"/>
              </a:solidFill>
              <a:latin typeface="Calibri" panose="020F0502020204030204" pitchFamily="34" charset="0"/>
              <a:ea typeface="Cambria"/>
              <a:cs typeface="Cambria"/>
              <a:sym typeface="Cambria"/>
            </a:endParaRPr>
          </a:p>
          <a:p>
            <a:pPr marL="0" marR="0" lvl="0" indent="0" algn="l" rtl="0">
              <a:spcBef>
                <a:spcPts val="0"/>
              </a:spcBef>
              <a:buSzPct val="25000"/>
              <a:buNone/>
            </a:pPr>
            <a:r>
              <a:rPr lang="en-US" sz="2000" b="1" i="0" u="none" strike="noStrike" cap="none" baseline="0" dirty="0">
                <a:solidFill>
                  <a:schemeClr val="dk1"/>
                </a:solidFill>
                <a:latin typeface="Calibri" panose="020F0502020204030204" pitchFamily="34" charset="0"/>
                <a:ea typeface="Cambria"/>
                <a:cs typeface="Cambria"/>
                <a:sym typeface="Cambria"/>
              </a:rPr>
              <a:t>Reports</a:t>
            </a:r>
            <a:r>
              <a:rPr lang="en-US" sz="2000" b="0" i="0" u="none" strike="noStrike" cap="none" baseline="0" dirty="0">
                <a:solidFill>
                  <a:schemeClr val="dk1"/>
                </a:solidFill>
                <a:latin typeface="Calibri" panose="020F0502020204030204" pitchFamily="34" charset="0"/>
                <a:ea typeface="Cambria"/>
                <a:cs typeface="Cambria"/>
                <a:sym typeface="Cambria"/>
              </a:rPr>
              <a:t> shows graphs and pie charts illustrating type of small business ownership by classification code, small business classification, ethnicity, company revenues, employees, &amp; top industries by NAICS.  </a:t>
            </a:r>
            <a:endParaRPr lang="en-US" sz="2000" b="0" i="0" u="none" strike="noStrike" cap="none" baseline="0" dirty="0">
              <a:solidFill>
                <a:srgbClr val="FF0000"/>
              </a:solidFill>
              <a:latin typeface="Calibri" panose="020F0502020204030204" pitchFamily="34" charset="0"/>
              <a:ea typeface="Cambria"/>
              <a:cs typeface="Cambria"/>
              <a:sym typeface="Cambria"/>
            </a:endParaRPr>
          </a:p>
        </p:txBody>
      </p:sp>
      <p:grpSp>
        <p:nvGrpSpPr>
          <p:cNvPr id="3" name="Group 2"/>
          <p:cNvGrpSpPr/>
          <p:nvPr/>
        </p:nvGrpSpPr>
        <p:grpSpPr>
          <a:xfrm>
            <a:off x="570512" y="2133600"/>
            <a:ext cx="2879640" cy="857250"/>
            <a:chOff x="570512" y="2133600"/>
            <a:chExt cx="2879640" cy="857250"/>
          </a:xfrm>
        </p:grpSpPr>
        <p:pic>
          <p:nvPicPr>
            <p:cNvPr id="219" name="Shape 219"/>
            <p:cNvPicPr preferRelativeResize="0"/>
            <p:nvPr/>
          </p:nvPicPr>
          <p:blipFill rotWithShape="1">
            <a:blip r:embed="rId3">
              <a:alphaModFix/>
            </a:blip>
            <a:srcRect/>
            <a:stretch/>
          </p:blipFill>
          <p:spPr>
            <a:xfrm>
              <a:off x="570512" y="2133600"/>
              <a:ext cx="2803438" cy="857250"/>
            </a:xfrm>
            <a:prstGeom prst="rect">
              <a:avLst/>
            </a:prstGeom>
            <a:solidFill>
              <a:srgbClr val="EEEEEE"/>
            </a:solidFill>
            <a:ln w="88900" cap="sq" cmpd="sng">
              <a:solidFill>
                <a:srgbClr val="FFFFFF"/>
              </a:solidFill>
              <a:prstDash val="solid"/>
              <a:miter/>
              <a:headEnd type="none" w="med" len="med"/>
              <a:tailEnd type="none" w="med" len="med"/>
            </a:ln>
          </p:spPr>
        </p:pic>
        <p:sp>
          <p:nvSpPr>
            <p:cNvPr id="2" name="Rounded Rectangle 1"/>
            <p:cNvSpPr/>
            <p:nvPr/>
          </p:nvSpPr>
          <p:spPr>
            <a:xfrm>
              <a:off x="646714" y="2499915"/>
              <a:ext cx="2803438" cy="40657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8" name="Shape 228"/>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14</a:t>
            </a:fld>
            <a:endParaRPr lang="en-US" sz="1000" b="0" i="0" u="none" strike="noStrike" cap="none" baseline="0" dirty="0">
              <a:solidFill>
                <a:schemeClr val="dk1"/>
              </a:solidFill>
              <a:latin typeface="Cambria"/>
              <a:ea typeface="Cambria"/>
              <a:cs typeface="Cambria"/>
              <a:sym typeface="Cambria"/>
            </a:endParaRPr>
          </a:p>
        </p:txBody>
      </p:sp>
      <p:sp>
        <p:nvSpPr>
          <p:cNvPr id="227" name="Shape 227"/>
          <p:cNvSpPr txBox="1">
            <a:spLocks noGrp="1"/>
          </p:cNvSpPr>
          <p:nvPr>
            <p:ph type="title"/>
          </p:nvPr>
        </p:nvSpPr>
        <p:spPr>
          <a:xfrm>
            <a:off x="457200" y="457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My Projects in Explorer</a:t>
            </a:r>
          </a:p>
        </p:txBody>
      </p:sp>
      <p:sp>
        <p:nvSpPr>
          <p:cNvPr id="229" name="Shape 229"/>
          <p:cNvSpPr txBox="1"/>
          <p:nvPr/>
        </p:nvSpPr>
        <p:spPr>
          <a:xfrm>
            <a:off x="457200" y="1390470"/>
            <a:ext cx="7772400" cy="147732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baseline="0" dirty="0">
                <a:solidFill>
                  <a:schemeClr val="dk1"/>
                </a:solidFill>
                <a:latin typeface="Calibri" panose="020F0502020204030204" pitchFamily="34" charset="0"/>
                <a:ea typeface="Cambria"/>
                <a:cs typeface="Cambria"/>
                <a:sym typeface="Cambria"/>
              </a:rPr>
              <a:t>You can also create your own project lists for specific types of suppliers. These lists can be </a:t>
            </a:r>
            <a:r>
              <a:rPr lang="en-US" sz="2000" b="0" i="0" u="none" strike="noStrike" cap="none" baseline="0" dirty="0" smtClean="0">
                <a:solidFill>
                  <a:schemeClr val="dk1"/>
                </a:solidFill>
                <a:latin typeface="Calibri" panose="020F0502020204030204" pitchFamily="34" charset="0"/>
                <a:ea typeface="Cambria"/>
                <a:cs typeface="Cambria"/>
                <a:sym typeface="Cambria"/>
              </a:rPr>
              <a:t>maintained, </a:t>
            </a:r>
            <a:r>
              <a:rPr lang="en-US" sz="2000" b="0" i="0" u="none" strike="noStrike" cap="none" dirty="0" smtClean="0">
                <a:solidFill>
                  <a:schemeClr val="dk1"/>
                </a:solidFill>
                <a:latin typeface="Calibri" panose="020F0502020204030204" pitchFamily="34" charset="0"/>
                <a:ea typeface="Cambria"/>
                <a:cs typeface="Cambria"/>
                <a:sym typeface="Cambria"/>
              </a:rPr>
              <a:t> </a:t>
            </a:r>
            <a:r>
              <a:rPr lang="en-US" sz="2000" b="0" i="0" u="none" strike="noStrike" cap="none" baseline="0" dirty="0" smtClean="0">
                <a:solidFill>
                  <a:schemeClr val="dk1"/>
                </a:solidFill>
                <a:latin typeface="Calibri" panose="020F0502020204030204" pitchFamily="34" charset="0"/>
                <a:ea typeface="Cambria"/>
                <a:cs typeface="Cambria"/>
                <a:sym typeface="Cambria"/>
              </a:rPr>
              <a:t>for projects</a:t>
            </a:r>
            <a:r>
              <a:rPr lang="en-US" sz="2000" b="0" i="0" u="none" strike="noStrike" cap="none" dirty="0" smtClean="0">
                <a:solidFill>
                  <a:schemeClr val="dk1"/>
                </a:solidFill>
                <a:latin typeface="Calibri" panose="020F0502020204030204" pitchFamily="34" charset="0"/>
                <a:ea typeface="Cambria"/>
                <a:cs typeface="Cambria"/>
                <a:sym typeface="Cambria"/>
              </a:rPr>
              <a:t> or </a:t>
            </a:r>
            <a:r>
              <a:rPr lang="en-US" sz="2000" b="0" i="0" u="none" strike="noStrike" cap="none" baseline="0" dirty="0" smtClean="0">
                <a:solidFill>
                  <a:schemeClr val="dk1"/>
                </a:solidFill>
                <a:latin typeface="Calibri" panose="020F0502020204030204" pitchFamily="34" charset="0"/>
                <a:ea typeface="Cambria"/>
                <a:cs typeface="Cambria"/>
                <a:sym typeface="Cambria"/>
              </a:rPr>
              <a:t>by </a:t>
            </a:r>
            <a:r>
              <a:rPr lang="en-US" sz="2000" b="0" i="0" u="none" strike="noStrike" cap="none" baseline="0" dirty="0">
                <a:solidFill>
                  <a:schemeClr val="dk1"/>
                </a:solidFill>
                <a:latin typeface="Calibri" panose="020F0502020204030204" pitchFamily="34" charset="0"/>
                <a:ea typeface="Cambria"/>
                <a:cs typeface="Cambria"/>
                <a:sym typeface="Cambria"/>
              </a:rPr>
              <a:t>goods or services </a:t>
            </a:r>
            <a:r>
              <a:rPr lang="en-US" sz="2000" dirty="0" smtClean="0">
                <a:solidFill>
                  <a:schemeClr val="dk1"/>
                </a:solidFill>
                <a:latin typeface="Calibri" panose="020F0502020204030204" pitchFamily="34" charset="0"/>
                <a:ea typeface="Cambria"/>
                <a:cs typeface="Cambria"/>
                <a:sym typeface="Cambria"/>
              </a:rPr>
              <a:t>topics.</a:t>
            </a:r>
            <a:r>
              <a:rPr lang="en-US" sz="2000" b="0" i="0" u="none" strike="noStrike" cap="none" baseline="0" dirty="0" smtClean="0">
                <a:solidFill>
                  <a:schemeClr val="dk1"/>
                </a:solidFill>
                <a:latin typeface="Calibri" panose="020F0502020204030204" pitchFamily="34" charset="0"/>
                <a:ea typeface="Cambria"/>
                <a:cs typeface="Cambria"/>
                <a:sym typeface="Cambria"/>
              </a:rPr>
              <a:t> </a:t>
            </a:r>
          </a:p>
          <a:p>
            <a:pPr marL="0" marR="0" lvl="0" indent="0" algn="l" rtl="0">
              <a:spcBef>
                <a:spcPts val="0"/>
              </a:spcBef>
              <a:buSzPct val="25000"/>
              <a:buNone/>
            </a:pPr>
            <a:endParaRPr lang="en-US" sz="800" dirty="0">
              <a:solidFill>
                <a:schemeClr val="dk1"/>
              </a:solidFill>
              <a:latin typeface="Calibri" panose="020F0502020204030204" pitchFamily="34" charset="0"/>
              <a:ea typeface="Cambria"/>
              <a:cs typeface="Cambria"/>
              <a:sym typeface="Cambria"/>
            </a:endParaRPr>
          </a:p>
          <a:p>
            <a:pPr marL="0" marR="0" lvl="0" indent="0" algn="l" rtl="0">
              <a:spcBef>
                <a:spcPts val="0"/>
              </a:spcBef>
              <a:buSzPct val="25000"/>
              <a:buNone/>
            </a:pPr>
            <a:r>
              <a:rPr lang="en-US" sz="2000" b="0" i="0" u="none" strike="noStrike" cap="none" baseline="0" dirty="0" smtClean="0">
                <a:solidFill>
                  <a:schemeClr val="dk1"/>
                </a:solidFill>
                <a:latin typeface="Calibri" panose="020F0502020204030204" pitchFamily="34" charset="0"/>
                <a:ea typeface="Cambria"/>
                <a:cs typeface="Cambria"/>
                <a:sym typeface="Cambria"/>
              </a:rPr>
              <a:t>As </a:t>
            </a:r>
            <a:r>
              <a:rPr lang="en-US" sz="2000" b="0" i="0" u="none" strike="noStrike" cap="none" baseline="0" dirty="0">
                <a:solidFill>
                  <a:schemeClr val="dk1"/>
                </a:solidFill>
                <a:latin typeface="Calibri" panose="020F0502020204030204" pitchFamily="34" charset="0"/>
                <a:ea typeface="Cambria"/>
                <a:cs typeface="Cambria"/>
                <a:sym typeface="Cambria"/>
              </a:rPr>
              <a:t>with the Supplier Lists process, click on your name in the upper right corner of the screen. Then click on Lists &amp; Projects.</a:t>
            </a:r>
          </a:p>
        </p:txBody>
      </p:sp>
      <p:grpSp>
        <p:nvGrpSpPr>
          <p:cNvPr id="3" name="Group 2"/>
          <p:cNvGrpSpPr/>
          <p:nvPr/>
        </p:nvGrpSpPr>
        <p:grpSpPr>
          <a:xfrm>
            <a:off x="533400" y="2895600"/>
            <a:ext cx="8153400" cy="3354529"/>
            <a:chOff x="533400" y="2895600"/>
            <a:chExt cx="8153400" cy="3354529"/>
          </a:xfrm>
        </p:grpSpPr>
        <p:pic>
          <p:nvPicPr>
            <p:cNvPr id="226" name="Shape 226"/>
            <p:cNvPicPr preferRelativeResize="0"/>
            <p:nvPr/>
          </p:nvPicPr>
          <p:blipFill rotWithShape="1">
            <a:blip r:embed="rId3">
              <a:alphaModFix/>
            </a:blip>
            <a:srcRect/>
            <a:stretch/>
          </p:blipFill>
          <p:spPr>
            <a:xfrm>
              <a:off x="2394850" y="4038600"/>
              <a:ext cx="4048125" cy="1371599"/>
            </a:xfrm>
            <a:prstGeom prst="rect">
              <a:avLst/>
            </a:prstGeom>
            <a:noFill/>
            <a:ln>
              <a:noFill/>
            </a:ln>
          </p:spPr>
        </p:pic>
        <p:pic>
          <p:nvPicPr>
            <p:cNvPr id="230" name="Shape 230"/>
            <p:cNvPicPr preferRelativeResize="0"/>
            <p:nvPr/>
          </p:nvPicPr>
          <p:blipFill rotWithShape="1">
            <a:blip r:embed="rId4">
              <a:alphaModFix/>
            </a:blip>
            <a:srcRect/>
            <a:stretch/>
          </p:blipFill>
          <p:spPr>
            <a:xfrm>
              <a:off x="533400" y="2969741"/>
              <a:ext cx="1752600" cy="1373659"/>
            </a:xfrm>
            <a:prstGeom prst="rect">
              <a:avLst/>
            </a:prstGeom>
            <a:solidFill>
              <a:srgbClr val="EEEEEE"/>
            </a:solidFill>
            <a:ln w="88900" cap="sq" cmpd="sng">
              <a:solidFill>
                <a:srgbClr val="FFFFFF"/>
              </a:solidFill>
              <a:prstDash val="solid"/>
              <a:miter/>
              <a:headEnd type="none" w="med" len="med"/>
              <a:tailEnd type="none" w="med" len="med"/>
            </a:ln>
          </p:spPr>
        </p:pic>
        <p:sp>
          <p:nvSpPr>
            <p:cNvPr id="231" name="Shape 231"/>
            <p:cNvSpPr/>
            <p:nvPr/>
          </p:nvSpPr>
          <p:spPr>
            <a:xfrm>
              <a:off x="533400" y="3810000"/>
              <a:ext cx="1676399" cy="304799"/>
            </a:xfrm>
            <a:prstGeom prst="roundRect">
              <a:avLst>
                <a:gd name="adj" fmla="val 16667"/>
              </a:avLst>
            </a:prstGeom>
            <a:noFill/>
            <a:ln w="381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232" name="Shape 232"/>
            <p:cNvSpPr/>
            <p:nvPr/>
          </p:nvSpPr>
          <p:spPr>
            <a:xfrm>
              <a:off x="647700" y="3107376"/>
              <a:ext cx="1447800" cy="304799"/>
            </a:xfrm>
            <a:prstGeom prst="roundRect">
              <a:avLst>
                <a:gd name="adj" fmla="val 16667"/>
              </a:avLst>
            </a:prstGeom>
            <a:solidFill>
              <a:srgbClr val="FFFF00"/>
            </a:solidFill>
            <a:ln w="55000" cap="flat" cmpd="sng">
              <a:solidFill>
                <a:srgbClr val="21768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000" b="1" i="0" u="none" strike="noStrike" cap="none" baseline="0" dirty="0">
                  <a:solidFill>
                    <a:schemeClr val="dk1"/>
                  </a:solidFill>
                  <a:latin typeface="Cambria"/>
                  <a:ea typeface="Cambria"/>
                  <a:cs typeface="Cambria"/>
                  <a:sym typeface="Cambria"/>
                </a:rPr>
                <a:t>Shows your name</a:t>
              </a:r>
            </a:p>
          </p:txBody>
        </p:sp>
        <p:sp>
          <p:nvSpPr>
            <p:cNvPr id="233" name="Shape 233"/>
            <p:cNvSpPr txBox="1"/>
            <p:nvPr/>
          </p:nvSpPr>
          <p:spPr>
            <a:xfrm>
              <a:off x="2438400" y="2895600"/>
              <a:ext cx="5998026" cy="10667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baseline="0" dirty="0">
                  <a:solidFill>
                    <a:schemeClr val="dk1"/>
                  </a:solidFill>
                  <a:latin typeface="Calibri" panose="020F0502020204030204" pitchFamily="34" charset="0"/>
                  <a:ea typeface="Cambria"/>
                  <a:cs typeface="Cambria"/>
                  <a:sym typeface="Cambria"/>
                </a:rPr>
                <a:t>In this example, we have conducted a search which resulted in finding this supplier, VECTOR FABRICATION INC which we want to include on a project list.</a:t>
              </a:r>
            </a:p>
          </p:txBody>
        </p:sp>
        <p:sp>
          <p:nvSpPr>
            <p:cNvPr id="234" name="Shape 234"/>
            <p:cNvSpPr txBox="1"/>
            <p:nvPr/>
          </p:nvSpPr>
          <p:spPr>
            <a:xfrm>
              <a:off x="5094507" y="4495804"/>
              <a:ext cx="3592293" cy="1754325"/>
            </a:xfrm>
            <a:prstGeom prst="rect">
              <a:avLst/>
            </a:prstGeom>
            <a:noFill/>
            <a:ln w="19050">
              <a:solidFill>
                <a:schemeClr val="accent1">
                  <a:lumMod val="60000"/>
                  <a:lumOff val="40000"/>
                </a:schemeClr>
              </a:solid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baseline="0" dirty="0">
                  <a:solidFill>
                    <a:schemeClr val="dk1"/>
                  </a:solidFill>
                  <a:latin typeface="Calibri" panose="020F0502020204030204" pitchFamily="34" charset="0"/>
                  <a:ea typeface="Cambria"/>
                  <a:cs typeface="Cambria"/>
                  <a:sym typeface="Cambria"/>
                </a:rPr>
                <a:t>Open the “ADD TO LIST “ link under the company name or see the next slide for what you can do if you are looking at the supplier’s more detailed profile.</a:t>
              </a:r>
            </a:p>
          </p:txBody>
        </p:sp>
        <p:cxnSp>
          <p:nvCxnSpPr>
            <p:cNvPr id="235" name="Shape 235"/>
            <p:cNvCxnSpPr/>
            <p:nvPr/>
          </p:nvCxnSpPr>
          <p:spPr>
            <a:xfrm flipH="1" flipV="1">
              <a:off x="4397139" y="5220562"/>
              <a:ext cx="697368" cy="1"/>
            </a:xfrm>
            <a:prstGeom prst="straightConnector1">
              <a:avLst/>
            </a:prstGeom>
            <a:noFill/>
            <a:ln w="57150" cap="flat" cmpd="sng">
              <a:solidFill>
                <a:srgbClr val="FF0000"/>
              </a:solidFill>
              <a:prstDash val="solid"/>
              <a:round/>
              <a:headEnd type="none" w="med" len="med"/>
              <a:tailEnd type="stealth" w="lg" len="lg"/>
            </a:ln>
          </p:spPr>
        </p:cxnSp>
      </p:gr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idx="1"/>
          </p:nvPr>
        </p:nvSpPr>
        <p:spPr>
          <a:xfrm>
            <a:off x="349703" y="1295400"/>
            <a:ext cx="8229600" cy="4525963"/>
          </a:xfrm>
          <a:prstGeom prst="rect">
            <a:avLst/>
          </a:prstGeom>
          <a:noFill/>
          <a:ln>
            <a:noFill/>
          </a:ln>
        </p:spPr>
        <p:txBody>
          <a:bodyPr lIns="91425" tIns="45700" rIns="91425" bIns="45700" anchor="t" anchorCtr="0">
            <a:noAutofit/>
          </a:bodyPr>
          <a:lstStyle/>
          <a:p>
            <a:pPr marL="109728" marR="0" lvl="0" indent="-8128" algn="l" rtl="0">
              <a:spcBef>
                <a:spcPts val="0"/>
              </a:spcBef>
              <a:spcAft>
                <a:spcPts val="0"/>
              </a:spcAft>
              <a:buClr>
                <a:schemeClr val="accent1"/>
              </a:buClr>
              <a:buSzPct val="25000"/>
              <a:buFont typeface="Noto Symbol"/>
              <a:buNone/>
            </a:pPr>
            <a:r>
              <a:rPr lang="en-US" sz="2800" b="0" i="0" u="none" strike="noStrike" cap="none" baseline="0" dirty="0">
                <a:solidFill>
                  <a:schemeClr val="dk1"/>
                </a:solidFill>
                <a:latin typeface="Calibri" panose="020F0502020204030204" pitchFamily="34" charset="0"/>
                <a:ea typeface="Cambria"/>
                <a:cs typeface="Cambria"/>
                <a:sym typeface="Cambria"/>
              </a:rPr>
              <a:t>Let’s say we had previously created a project list for “aerospace circuit board assembly”,  but we want to create a new list for “aerospace fabrication</a:t>
            </a:r>
            <a:r>
              <a:rPr lang="en-US" sz="2800" b="0" i="0" u="none" strike="noStrike" cap="none" baseline="0" dirty="0" smtClean="0">
                <a:solidFill>
                  <a:schemeClr val="dk1"/>
                </a:solidFill>
                <a:latin typeface="Calibri" panose="020F0502020204030204" pitchFamily="34" charset="0"/>
                <a:ea typeface="Cambria"/>
                <a:cs typeface="Cambria"/>
                <a:sym typeface="Cambria"/>
              </a:rPr>
              <a:t>”.</a:t>
            </a:r>
            <a:endParaRPr lang="en-US" sz="2800" b="0" i="0" u="none" strike="noStrike" cap="none" baseline="0" dirty="0">
              <a:solidFill>
                <a:schemeClr val="dk1"/>
              </a:solidFill>
              <a:latin typeface="Calibri" panose="020F0502020204030204" pitchFamily="34" charset="0"/>
              <a:ea typeface="Cambria"/>
              <a:cs typeface="Cambria"/>
              <a:sym typeface="Cambria"/>
            </a:endParaRPr>
          </a:p>
        </p:txBody>
      </p:sp>
      <p:sp>
        <p:nvSpPr>
          <p:cNvPr id="241" name="Shape 241"/>
          <p:cNvSpPr txBox="1">
            <a:spLocks noGrp="1"/>
          </p:cNvSpPr>
          <p:nvPr>
            <p:ph type="title"/>
          </p:nvPr>
        </p:nvSpPr>
        <p:spPr>
          <a:xfrm>
            <a:off x="457200" y="503237"/>
            <a:ext cx="7162799" cy="944561"/>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My Projects in Explorer</a:t>
            </a:r>
          </a:p>
        </p:txBody>
      </p:sp>
      <p:grpSp>
        <p:nvGrpSpPr>
          <p:cNvPr id="5" name="Group 4"/>
          <p:cNvGrpSpPr/>
          <p:nvPr/>
        </p:nvGrpSpPr>
        <p:grpSpPr>
          <a:xfrm>
            <a:off x="478352" y="2987074"/>
            <a:ext cx="7881878" cy="2224316"/>
            <a:chOff x="478352" y="2987074"/>
            <a:chExt cx="7881878" cy="2224316"/>
          </a:xfrm>
        </p:grpSpPr>
        <p:pic>
          <p:nvPicPr>
            <p:cNvPr id="242" name="Shape 242"/>
            <p:cNvPicPr preferRelativeResize="0"/>
            <p:nvPr/>
          </p:nvPicPr>
          <p:blipFill rotWithShape="1">
            <a:blip r:embed="rId3">
              <a:alphaModFix/>
            </a:blip>
            <a:srcRect/>
            <a:stretch/>
          </p:blipFill>
          <p:spPr>
            <a:xfrm>
              <a:off x="478352" y="2987074"/>
              <a:ext cx="6991350" cy="2009774"/>
            </a:xfrm>
            <a:prstGeom prst="rect">
              <a:avLst/>
            </a:prstGeom>
            <a:noFill/>
            <a:ln>
              <a:noFill/>
            </a:ln>
          </p:spPr>
        </p:pic>
        <p:cxnSp>
          <p:nvCxnSpPr>
            <p:cNvPr id="243" name="Shape 243"/>
            <p:cNvCxnSpPr>
              <a:stCxn id="244" idx="1"/>
            </p:cNvCxnSpPr>
            <p:nvPr/>
          </p:nvCxnSpPr>
          <p:spPr>
            <a:xfrm flipH="1">
              <a:off x="2242456" y="4826670"/>
              <a:ext cx="1230086" cy="0"/>
            </a:xfrm>
            <a:prstGeom prst="straightConnector1">
              <a:avLst/>
            </a:prstGeom>
            <a:noFill/>
            <a:ln w="38100" cap="flat" cmpd="sng">
              <a:solidFill>
                <a:srgbClr val="FF0000"/>
              </a:solidFill>
              <a:prstDash val="solid"/>
              <a:round/>
              <a:headEnd type="none" w="med" len="med"/>
              <a:tailEnd type="stealth" w="lg" len="lg"/>
            </a:ln>
          </p:spPr>
        </p:cxnSp>
        <p:sp>
          <p:nvSpPr>
            <p:cNvPr id="244" name="Shape 244"/>
            <p:cNvSpPr txBox="1"/>
            <p:nvPr/>
          </p:nvSpPr>
          <p:spPr>
            <a:xfrm>
              <a:off x="3472542" y="4441949"/>
              <a:ext cx="4887688" cy="769441"/>
            </a:xfrm>
            <a:prstGeom prst="rect">
              <a:avLst/>
            </a:prstGeom>
            <a:noFill/>
            <a:ln w="19050">
              <a:solidFill>
                <a:schemeClr val="accent1">
                  <a:lumMod val="60000"/>
                  <a:lumOff val="40000"/>
                </a:schemeClr>
              </a:solid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chemeClr val="dk1"/>
                  </a:solidFill>
                  <a:latin typeface="Calibri" panose="020F0502020204030204" pitchFamily="34" charset="0"/>
                  <a:ea typeface="Cambria"/>
                  <a:cs typeface="Cambria"/>
                  <a:sym typeface="Cambria"/>
                </a:rPr>
                <a:t>We type in “aerospace fabrication” to create a new list</a:t>
              </a:r>
            </a:p>
          </p:txBody>
        </p:sp>
      </p:gr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50" name="Shape 250"/>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16</a:t>
            </a:fld>
            <a:endParaRPr lang="en-US" sz="1000" b="0" i="0" u="none" strike="noStrike" cap="none" baseline="0" dirty="0">
              <a:solidFill>
                <a:schemeClr val="dk1"/>
              </a:solidFill>
              <a:latin typeface="Cambria"/>
              <a:ea typeface="Cambria"/>
              <a:cs typeface="Cambria"/>
              <a:sym typeface="Cambria"/>
            </a:endParaRPr>
          </a:p>
        </p:txBody>
      </p:sp>
      <p:sp>
        <p:nvSpPr>
          <p:cNvPr id="249" name="Shape 249"/>
          <p:cNvSpPr txBox="1">
            <a:spLocks noGrp="1"/>
          </p:cNvSpPr>
          <p:nvPr>
            <p:ph type="title"/>
          </p:nvPr>
        </p:nvSpPr>
        <p:spPr>
          <a:xfrm>
            <a:off x="457200" y="503237"/>
            <a:ext cx="8229600" cy="944561"/>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Creating Your Own Project List</a:t>
            </a:r>
          </a:p>
        </p:txBody>
      </p:sp>
      <p:sp>
        <p:nvSpPr>
          <p:cNvPr id="253" name="Shape 253"/>
          <p:cNvSpPr txBox="1"/>
          <p:nvPr/>
        </p:nvSpPr>
        <p:spPr>
          <a:xfrm>
            <a:off x="3603174" y="1578418"/>
            <a:ext cx="5029199" cy="315686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0" i="0" u="none" strike="noStrike" cap="none" baseline="0" dirty="0">
                <a:solidFill>
                  <a:schemeClr val="dk1"/>
                </a:solidFill>
                <a:latin typeface="Calibri" panose="020F0502020204030204" pitchFamily="34" charset="0"/>
                <a:ea typeface="Cambria"/>
                <a:cs typeface="Cambria"/>
                <a:sym typeface="Cambria"/>
              </a:rPr>
              <a:t>Once we do so, we can:</a:t>
            </a:r>
          </a:p>
          <a:p>
            <a:pPr marL="347663" marR="0" lvl="0" indent="-347663" algn="l" rtl="0">
              <a:spcBef>
                <a:spcPts val="0"/>
              </a:spcBef>
              <a:buClr>
                <a:schemeClr val="accent1">
                  <a:lumMod val="75000"/>
                </a:schemeClr>
              </a:buClr>
              <a:buSzPct val="80000"/>
              <a:buFont typeface="Wingdings" panose="05000000000000000000" pitchFamily="2" charset="2"/>
              <a:buChar char="Ø"/>
            </a:pPr>
            <a:r>
              <a:rPr lang="en-US" sz="2800" b="0" i="0" u="none" strike="noStrike" cap="none" baseline="0" dirty="0">
                <a:solidFill>
                  <a:schemeClr val="dk1"/>
                </a:solidFill>
                <a:latin typeface="Calibri" panose="020F0502020204030204" pitchFamily="34" charset="0"/>
                <a:ea typeface="Cambria"/>
                <a:cs typeface="Cambria"/>
                <a:sym typeface="Cambria"/>
              </a:rPr>
              <a:t>Find that project list by opening “LISTS &amp; PROJECTS” in the left navigation </a:t>
            </a:r>
            <a:r>
              <a:rPr lang="en-US" sz="2800" b="0" i="0" u="none" strike="noStrike" cap="none" baseline="0" dirty="0" smtClean="0">
                <a:solidFill>
                  <a:schemeClr val="dk1"/>
                </a:solidFill>
                <a:latin typeface="Calibri" panose="020F0502020204030204" pitchFamily="34" charset="0"/>
                <a:ea typeface="Cambria"/>
                <a:cs typeface="Cambria"/>
                <a:sym typeface="Cambria"/>
              </a:rPr>
              <a:t>bar</a:t>
            </a:r>
          </a:p>
          <a:p>
            <a:pPr marL="457200" marR="0" lvl="0" indent="-457200" algn="l" rtl="0">
              <a:spcBef>
                <a:spcPts val="0"/>
              </a:spcBef>
              <a:buClr>
                <a:schemeClr val="accent1">
                  <a:lumMod val="75000"/>
                </a:schemeClr>
              </a:buClr>
              <a:buSzPct val="80000"/>
              <a:buFont typeface="Wingdings" panose="05000000000000000000" pitchFamily="2" charset="2"/>
              <a:buChar char="Ø"/>
            </a:pPr>
            <a:endParaRPr lang="en-US" sz="2800" b="0" i="0" u="none" strike="noStrike" cap="none" baseline="0" dirty="0">
              <a:solidFill>
                <a:schemeClr val="dk1"/>
              </a:solidFill>
              <a:latin typeface="Calibri" panose="020F0502020204030204" pitchFamily="34" charset="0"/>
              <a:ea typeface="Cambria"/>
              <a:cs typeface="Cambria"/>
              <a:sym typeface="Cambria"/>
            </a:endParaRPr>
          </a:p>
          <a:p>
            <a:pPr marL="347663" marR="0" lvl="0" indent="-347663" algn="l" rtl="0">
              <a:spcBef>
                <a:spcPts val="0"/>
              </a:spcBef>
              <a:buClr>
                <a:schemeClr val="accent1">
                  <a:lumMod val="75000"/>
                </a:schemeClr>
              </a:buClr>
              <a:buSzPct val="80000"/>
              <a:buFont typeface="Wingdings" panose="05000000000000000000" pitchFamily="2" charset="2"/>
              <a:buChar char="Ø"/>
            </a:pPr>
            <a:r>
              <a:rPr lang="en-US" sz="2800" b="0" i="0" u="none" strike="noStrike" cap="none" baseline="0" dirty="0">
                <a:solidFill>
                  <a:schemeClr val="dk1"/>
                </a:solidFill>
                <a:latin typeface="Calibri" panose="020F0502020204030204" pitchFamily="34" charset="0"/>
                <a:ea typeface="Cambria"/>
                <a:cs typeface="Cambria"/>
                <a:sym typeface="Cambria"/>
              </a:rPr>
              <a:t>Scroll down to “Aerospace Fabrication” and </a:t>
            </a:r>
            <a:r>
              <a:rPr lang="en-US" sz="2800" b="0" i="0" u="none" strike="noStrike" cap="none" baseline="0" dirty="0" smtClean="0">
                <a:solidFill>
                  <a:schemeClr val="dk1"/>
                </a:solidFill>
                <a:latin typeface="Calibri" panose="020F0502020204030204" pitchFamily="34" charset="0"/>
                <a:ea typeface="Cambria"/>
                <a:cs typeface="Cambria"/>
                <a:sym typeface="Cambria"/>
              </a:rPr>
              <a:t>open </a:t>
            </a:r>
            <a:r>
              <a:rPr lang="en-US" sz="2800" b="0" i="0" u="none" strike="noStrike" cap="none" baseline="0" dirty="0">
                <a:solidFill>
                  <a:schemeClr val="dk1"/>
                </a:solidFill>
                <a:latin typeface="Calibri" panose="020F0502020204030204" pitchFamily="34" charset="0"/>
                <a:ea typeface="Cambria"/>
                <a:cs typeface="Cambria"/>
                <a:sym typeface="Cambria"/>
              </a:rPr>
              <a:t>it.</a:t>
            </a:r>
          </a:p>
        </p:txBody>
      </p:sp>
      <p:grpSp>
        <p:nvGrpSpPr>
          <p:cNvPr id="2" name="Group 1"/>
          <p:cNvGrpSpPr/>
          <p:nvPr/>
        </p:nvGrpSpPr>
        <p:grpSpPr>
          <a:xfrm>
            <a:off x="609600" y="1600200"/>
            <a:ext cx="2895600" cy="3135086"/>
            <a:chOff x="609600" y="1600200"/>
            <a:chExt cx="2895600" cy="3135086"/>
          </a:xfrm>
        </p:grpSpPr>
        <p:pic>
          <p:nvPicPr>
            <p:cNvPr id="252" name="Shape 252"/>
            <p:cNvPicPr preferRelativeResize="0"/>
            <p:nvPr/>
          </p:nvPicPr>
          <p:blipFill rotWithShape="1">
            <a:blip r:embed="rId3">
              <a:alphaModFix/>
            </a:blip>
            <a:srcRect/>
            <a:stretch/>
          </p:blipFill>
          <p:spPr>
            <a:xfrm>
              <a:off x="609600" y="1600200"/>
              <a:ext cx="2895600" cy="3135086"/>
            </a:xfrm>
            <a:prstGeom prst="rect">
              <a:avLst/>
            </a:prstGeom>
            <a:noFill/>
            <a:ln>
              <a:noFill/>
            </a:ln>
          </p:spPr>
        </p:pic>
        <p:sp>
          <p:nvSpPr>
            <p:cNvPr id="254" name="Shape 254"/>
            <p:cNvSpPr/>
            <p:nvPr/>
          </p:nvSpPr>
          <p:spPr>
            <a:xfrm>
              <a:off x="718458" y="3722920"/>
              <a:ext cx="1981199" cy="304799"/>
            </a:xfrm>
            <a:prstGeom prst="roundRect">
              <a:avLst>
                <a:gd name="adj" fmla="val 16667"/>
              </a:avLst>
            </a:prstGeom>
            <a:noFill/>
            <a:ln w="550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gr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60" name="Shape 260"/>
          <p:cNvSpPr txBox="1">
            <a:spLocks noGrp="1"/>
          </p:cNvSpPr>
          <p:nvPr>
            <p:ph type="sldNum" sz="quarter" idx="12"/>
          </p:nvPr>
        </p:nvSpPr>
        <p:spPr>
          <a:xfrm>
            <a:off x="8647271" y="6407944"/>
            <a:ext cx="365699" cy="36509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17</a:t>
            </a:fld>
            <a:endParaRPr lang="en-US" sz="1000" b="0" i="0" u="none" strike="noStrike" cap="none" baseline="0" dirty="0">
              <a:solidFill>
                <a:schemeClr val="dk1"/>
              </a:solidFill>
              <a:latin typeface="Cambria"/>
              <a:ea typeface="Cambria"/>
              <a:cs typeface="Cambria"/>
              <a:sym typeface="Cambria"/>
            </a:endParaRPr>
          </a:p>
        </p:txBody>
      </p:sp>
      <p:sp>
        <p:nvSpPr>
          <p:cNvPr id="259" name="Shape 259"/>
          <p:cNvSpPr txBox="1">
            <a:spLocks noGrp="1"/>
          </p:cNvSpPr>
          <p:nvPr>
            <p:ph type="title"/>
          </p:nvPr>
        </p:nvSpPr>
        <p:spPr>
          <a:xfrm>
            <a:off x="417671" y="503237"/>
            <a:ext cx="8229600" cy="9447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Creating Your Own Project List</a:t>
            </a:r>
          </a:p>
        </p:txBody>
      </p:sp>
      <p:sp>
        <p:nvSpPr>
          <p:cNvPr id="262" name="Shape 262"/>
          <p:cNvSpPr txBox="1"/>
          <p:nvPr/>
        </p:nvSpPr>
        <p:spPr>
          <a:xfrm>
            <a:off x="3243936" y="1578418"/>
            <a:ext cx="5425107" cy="4038612"/>
          </a:xfrm>
          <a:prstGeom prst="rect">
            <a:avLst/>
          </a:prstGeom>
          <a:noFill/>
          <a:ln>
            <a:noFill/>
          </a:ln>
        </p:spPr>
        <p:txBody>
          <a:bodyPr lIns="91425" tIns="45700" rIns="91425" bIns="45700" anchor="t" anchorCtr="0">
            <a:noAutofit/>
          </a:bodyPr>
          <a:lstStyle/>
          <a:p>
            <a:pPr marL="457200" marR="0" lvl="0" indent="-457200" algn="l" rtl="0">
              <a:spcBef>
                <a:spcPts val="0"/>
              </a:spcBef>
              <a:buClr>
                <a:schemeClr val="accent1">
                  <a:lumMod val="75000"/>
                </a:schemeClr>
              </a:buClr>
              <a:buSzPct val="80000"/>
              <a:buFont typeface="Wingdings" panose="05000000000000000000" pitchFamily="2" charset="2"/>
              <a:buChar char="Ø"/>
            </a:pPr>
            <a:r>
              <a:rPr lang="en-US" sz="2800" dirty="0">
                <a:solidFill>
                  <a:schemeClr val="dk1"/>
                </a:solidFill>
                <a:latin typeface="Calibri" panose="020F0502020204030204" pitchFamily="34" charset="0"/>
                <a:ea typeface="Cambria"/>
                <a:cs typeface="Cambria"/>
                <a:sym typeface="Cambria"/>
              </a:rPr>
              <a:t>Your lists are also available from the Lists &amp; Projects dropdown on the top right corner</a:t>
            </a:r>
            <a:r>
              <a:rPr lang="en-US" sz="2800" dirty="0" smtClean="0">
                <a:solidFill>
                  <a:schemeClr val="dk1"/>
                </a:solidFill>
                <a:latin typeface="Calibri" panose="020F0502020204030204" pitchFamily="34" charset="0"/>
                <a:ea typeface="Cambria"/>
                <a:cs typeface="Cambria"/>
                <a:sym typeface="Cambria"/>
              </a:rPr>
              <a:t>.</a:t>
            </a:r>
          </a:p>
          <a:p>
            <a:pPr marR="0" lvl="0" algn="l" rtl="0">
              <a:spcBef>
                <a:spcPts val="0"/>
              </a:spcBef>
              <a:buClr>
                <a:schemeClr val="accent1">
                  <a:lumMod val="75000"/>
                </a:schemeClr>
              </a:buClr>
              <a:buSzPct val="80000"/>
            </a:pPr>
            <a:endParaRPr lang="en-US" sz="2400" dirty="0">
              <a:solidFill>
                <a:schemeClr val="dk1"/>
              </a:solidFill>
              <a:latin typeface="Calibri" panose="020F0502020204030204" pitchFamily="34" charset="0"/>
              <a:ea typeface="Cambria"/>
              <a:cs typeface="Cambria"/>
              <a:sym typeface="Cambria"/>
            </a:endParaRPr>
          </a:p>
          <a:p>
            <a:pPr marL="457200" marR="0" lvl="0" indent="-457200" algn="l" rtl="0">
              <a:spcBef>
                <a:spcPts val="0"/>
              </a:spcBef>
              <a:buClr>
                <a:schemeClr val="accent1">
                  <a:lumMod val="75000"/>
                </a:schemeClr>
              </a:buClr>
              <a:buSzPct val="80000"/>
              <a:buFont typeface="Wingdings" panose="05000000000000000000" pitchFamily="2" charset="2"/>
              <a:buChar char="Ø"/>
            </a:pPr>
            <a:r>
              <a:rPr lang="en-US" sz="2800" dirty="0">
                <a:solidFill>
                  <a:schemeClr val="dk1"/>
                </a:solidFill>
                <a:latin typeface="Calibri" panose="020F0502020204030204" pitchFamily="34" charset="0"/>
                <a:ea typeface="Cambria"/>
                <a:cs typeface="Cambria"/>
                <a:sym typeface="Cambria"/>
              </a:rPr>
              <a:t>You can share your lists with colleagues. Once you do so, any updates that you make in your lists will automatically update it for all  your colleagues.</a:t>
            </a:r>
          </a:p>
        </p:txBody>
      </p:sp>
      <p:grpSp>
        <p:nvGrpSpPr>
          <p:cNvPr id="3" name="Group 2"/>
          <p:cNvGrpSpPr/>
          <p:nvPr/>
        </p:nvGrpSpPr>
        <p:grpSpPr>
          <a:xfrm>
            <a:off x="496775" y="1740964"/>
            <a:ext cx="2857500" cy="2422436"/>
            <a:chOff x="496775" y="1740964"/>
            <a:chExt cx="2857500" cy="2422436"/>
          </a:xfrm>
        </p:grpSpPr>
        <p:pic>
          <p:nvPicPr>
            <p:cNvPr id="263" name="Shape 263"/>
            <p:cNvPicPr preferRelativeResize="0"/>
            <p:nvPr/>
          </p:nvPicPr>
          <p:blipFill>
            <a:blip r:embed="rId3">
              <a:alphaModFix/>
            </a:blip>
            <a:stretch>
              <a:fillRect/>
            </a:stretch>
          </p:blipFill>
          <p:spPr>
            <a:xfrm>
              <a:off x="852050" y="1740964"/>
              <a:ext cx="1914525" cy="971550"/>
            </a:xfrm>
            <a:prstGeom prst="rect">
              <a:avLst/>
            </a:prstGeom>
            <a:noFill/>
            <a:ln>
              <a:noFill/>
            </a:ln>
          </p:spPr>
        </p:pic>
        <p:sp>
          <p:nvSpPr>
            <p:cNvPr id="264" name="Shape 264"/>
            <p:cNvSpPr/>
            <p:nvPr/>
          </p:nvSpPr>
          <p:spPr>
            <a:xfrm>
              <a:off x="852050" y="2376044"/>
              <a:ext cx="1914599" cy="304799"/>
            </a:xfrm>
            <a:prstGeom prst="roundRect">
              <a:avLst>
                <a:gd name="adj" fmla="val 16667"/>
              </a:avLst>
            </a:prstGeom>
            <a:noFill/>
            <a:ln w="550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pic>
          <p:nvPicPr>
            <p:cNvPr id="265" name="Shape 265"/>
            <p:cNvPicPr preferRelativeResize="0"/>
            <p:nvPr/>
          </p:nvPicPr>
          <p:blipFill>
            <a:blip r:embed="rId4">
              <a:alphaModFix/>
            </a:blip>
            <a:stretch>
              <a:fillRect/>
            </a:stretch>
          </p:blipFill>
          <p:spPr>
            <a:xfrm>
              <a:off x="496775" y="3277575"/>
              <a:ext cx="2857500" cy="885825"/>
            </a:xfrm>
            <a:prstGeom prst="rect">
              <a:avLst/>
            </a:prstGeom>
            <a:noFill/>
            <a:ln>
              <a:noFill/>
            </a:ln>
          </p:spPr>
        </p:pic>
        <p:sp>
          <p:nvSpPr>
            <p:cNvPr id="2" name="Rounded Rectangle 1"/>
            <p:cNvSpPr/>
            <p:nvPr/>
          </p:nvSpPr>
          <p:spPr>
            <a:xfrm>
              <a:off x="1925525" y="3300336"/>
              <a:ext cx="654389" cy="44291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idx="1"/>
          </p:nvPr>
        </p:nvSpPr>
        <p:spPr>
          <a:xfrm>
            <a:off x="163286" y="1481328"/>
            <a:ext cx="8523514" cy="4525963"/>
          </a:xfrm>
          <a:prstGeom prst="rect">
            <a:avLst/>
          </a:prstGeom>
          <a:noFill/>
          <a:ln>
            <a:noFill/>
          </a:ln>
        </p:spPr>
        <p:txBody>
          <a:bodyPr lIns="91425" tIns="45700" rIns="91425" bIns="45700" anchor="t" anchorCtr="0">
            <a:noAutofit/>
          </a:bodyPr>
          <a:lstStyle/>
          <a:p>
            <a:pPr marL="558800" marR="0" lvl="0" indent="-457200" algn="l" rtl="0">
              <a:spcBef>
                <a:spcPts val="0"/>
              </a:spcBef>
              <a:spcAft>
                <a:spcPts val="0"/>
              </a:spcAft>
              <a:buClr>
                <a:schemeClr val="accent1">
                  <a:lumMod val="75000"/>
                </a:schemeClr>
              </a:buClr>
              <a:buSzPct val="80000"/>
              <a:buFont typeface="Wingdings" panose="05000000000000000000" pitchFamily="2" charset="2"/>
              <a:buChar char="Ø"/>
            </a:pPr>
            <a:r>
              <a:rPr lang="en-US" sz="2700" b="0" i="0" u="none" strike="noStrike" cap="none" baseline="0" dirty="0">
                <a:solidFill>
                  <a:schemeClr val="dk1"/>
                </a:solidFill>
                <a:latin typeface="Calibri" panose="020F0502020204030204" pitchFamily="34" charset="0"/>
                <a:ea typeface="Cambria"/>
                <a:cs typeface="Cambria"/>
                <a:sym typeface="Cambria"/>
              </a:rPr>
              <a:t>The more you use it, the more you will see how you and your department </a:t>
            </a:r>
            <a:r>
              <a:rPr lang="en-US" sz="2700" b="0" i="0" u="none" strike="noStrike" cap="none" baseline="0" dirty="0" smtClean="0">
                <a:solidFill>
                  <a:schemeClr val="dk1"/>
                </a:solidFill>
                <a:latin typeface="Calibri" panose="020F0502020204030204" pitchFamily="34" charset="0"/>
                <a:ea typeface="Cambria"/>
                <a:cs typeface="Cambria"/>
                <a:sym typeface="Cambria"/>
              </a:rPr>
              <a:t>can </a:t>
            </a:r>
            <a:r>
              <a:rPr lang="en-US" sz="2700" b="0" i="0" u="none" strike="noStrike" cap="none" dirty="0" smtClean="0">
                <a:solidFill>
                  <a:schemeClr val="dk1"/>
                </a:solidFill>
                <a:latin typeface="Calibri" panose="020F0502020204030204" pitchFamily="34" charset="0"/>
                <a:ea typeface="Cambria"/>
                <a:cs typeface="Cambria"/>
                <a:sym typeface="Cambria"/>
              </a:rPr>
              <a:t>maximize </a:t>
            </a:r>
            <a:r>
              <a:rPr lang="en-US" sz="2700" b="0" i="0" u="none" strike="noStrike" cap="none" baseline="0" dirty="0" smtClean="0">
                <a:solidFill>
                  <a:schemeClr val="dk1"/>
                </a:solidFill>
                <a:latin typeface="Calibri" panose="020F0502020204030204" pitchFamily="34" charset="0"/>
                <a:ea typeface="Cambria"/>
                <a:cs typeface="Cambria"/>
                <a:sym typeface="Cambria"/>
              </a:rPr>
              <a:t>it</a:t>
            </a:r>
            <a:r>
              <a:rPr lang="en-US" dirty="0" smtClean="0">
                <a:solidFill>
                  <a:schemeClr val="dk1"/>
                </a:solidFill>
                <a:latin typeface="Calibri" panose="020F0502020204030204" pitchFamily="34" charset="0"/>
                <a:ea typeface="Cambria"/>
                <a:cs typeface="Cambria"/>
                <a:sym typeface="Cambria"/>
              </a:rPr>
              <a:t>s capabilities.</a:t>
            </a:r>
            <a:endParaRPr lang="en-US" sz="2700" b="0" i="0" u="none" strike="noStrike" cap="none" baseline="0" dirty="0" smtClean="0">
              <a:solidFill>
                <a:schemeClr val="dk1"/>
              </a:solidFill>
              <a:latin typeface="Calibri" panose="020F0502020204030204" pitchFamily="34" charset="0"/>
              <a:ea typeface="Cambria"/>
              <a:cs typeface="Cambria"/>
              <a:sym typeface="Cambria"/>
            </a:endParaRPr>
          </a:p>
          <a:p>
            <a:pPr marL="558800" marR="0" lvl="0" indent="-457200" algn="l" rtl="0">
              <a:spcBef>
                <a:spcPts val="0"/>
              </a:spcBef>
              <a:spcAft>
                <a:spcPts val="0"/>
              </a:spcAft>
              <a:buClr>
                <a:schemeClr val="accent1">
                  <a:lumMod val="75000"/>
                </a:schemeClr>
              </a:buClr>
              <a:buSzPct val="80000"/>
              <a:buFont typeface="Wingdings" panose="05000000000000000000" pitchFamily="2" charset="2"/>
              <a:buChar char="Ø"/>
            </a:pPr>
            <a:endParaRPr lang="en-US" sz="2800" b="0" i="0" u="none" strike="noStrike" cap="none" baseline="0" dirty="0" smtClean="0">
              <a:solidFill>
                <a:schemeClr val="dk1"/>
              </a:solidFill>
              <a:latin typeface="Calibri" panose="020F0502020204030204" pitchFamily="34" charset="0"/>
              <a:ea typeface="Cambria"/>
              <a:cs typeface="Cambria"/>
              <a:sym typeface="Cambria"/>
            </a:endParaRPr>
          </a:p>
          <a:p>
            <a:pPr marL="558800" lvl="0" indent="-457200">
              <a:spcBef>
                <a:spcPts val="0"/>
              </a:spcBef>
              <a:buClr>
                <a:schemeClr val="accent1">
                  <a:lumMod val="75000"/>
                </a:schemeClr>
              </a:buClr>
              <a:buSzPct val="80000"/>
              <a:buFont typeface="Wingdings" panose="05000000000000000000" pitchFamily="2" charset="2"/>
              <a:buChar char="Ø"/>
            </a:pPr>
            <a:r>
              <a:rPr lang="en-US" sz="2700" dirty="0" smtClean="0">
                <a:solidFill>
                  <a:schemeClr val="dk1"/>
                </a:solidFill>
                <a:latin typeface="Calibri" panose="020F0502020204030204" pitchFamily="34" charset="0"/>
                <a:ea typeface="Cambria"/>
                <a:cs typeface="Cambria"/>
                <a:sym typeface="Cambria"/>
              </a:rPr>
              <a:t>If you experience errors, </a:t>
            </a:r>
            <a:r>
              <a:rPr lang="en-US" sz="2800" dirty="0" smtClean="0">
                <a:solidFill>
                  <a:schemeClr val="dk1"/>
                </a:solidFill>
                <a:latin typeface="Calibri" panose="020F0502020204030204" pitchFamily="34" charset="0"/>
                <a:ea typeface="Cambria"/>
                <a:cs typeface="Cambria"/>
                <a:sym typeface="Cambria"/>
              </a:rPr>
              <a:t>email </a:t>
            </a:r>
            <a:r>
              <a:rPr lang="en-US" sz="2800" dirty="0">
                <a:solidFill>
                  <a:schemeClr val="dk1"/>
                </a:solidFill>
                <a:latin typeface="Calibri" panose="020F0502020204030204" pitchFamily="34" charset="0"/>
                <a:ea typeface="Cambria"/>
                <a:cs typeface="Cambria"/>
                <a:sym typeface="Cambria"/>
              </a:rPr>
              <a:t>your campus Supplier Diversity Program Manager </a:t>
            </a:r>
            <a:r>
              <a:rPr lang="en-US" sz="2800" dirty="0" smtClean="0">
                <a:solidFill>
                  <a:schemeClr val="dk1"/>
                </a:solidFill>
                <a:latin typeface="Calibri" panose="020F0502020204030204" pitchFamily="34" charset="0"/>
                <a:ea typeface="Cambria"/>
                <a:cs typeface="Cambria"/>
                <a:sym typeface="Cambria"/>
              </a:rPr>
              <a:t>or</a:t>
            </a:r>
          </a:p>
          <a:p>
            <a:pPr marL="101600" lvl="0" indent="0">
              <a:spcBef>
                <a:spcPts val="0"/>
              </a:spcBef>
              <a:buClr>
                <a:schemeClr val="accent1">
                  <a:lumMod val="75000"/>
                </a:schemeClr>
              </a:buClr>
              <a:buSzPct val="80000"/>
              <a:buNone/>
            </a:pPr>
            <a:r>
              <a:rPr lang="en-US" sz="2800" dirty="0" smtClean="0">
                <a:solidFill>
                  <a:schemeClr val="dk1"/>
                </a:solidFill>
                <a:latin typeface="Calibri" panose="020F0502020204030204" pitchFamily="34" charset="0"/>
                <a:ea typeface="Cambria"/>
                <a:cs typeface="Cambria"/>
                <a:sym typeface="Cambria"/>
              </a:rPr>
              <a:t> </a:t>
            </a:r>
          </a:p>
          <a:p>
            <a:pPr marL="558800" lvl="0" indent="-457200">
              <a:spcBef>
                <a:spcPts val="0"/>
              </a:spcBef>
              <a:buClr>
                <a:schemeClr val="accent1">
                  <a:lumMod val="75000"/>
                </a:schemeClr>
              </a:buClr>
              <a:buSzPct val="80000"/>
              <a:buFont typeface="Wingdings" panose="05000000000000000000" pitchFamily="2" charset="2"/>
              <a:buChar char="Ø"/>
            </a:pPr>
            <a:r>
              <a:rPr lang="en-US" sz="2800" dirty="0">
                <a:solidFill>
                  <a:schemeClr val="dk1"/>
                </a:solidFill>
                <a:latin typeface="Calibri" panose="020F0502020204030204" pitchFamily="34" charset="0"/>
                <a:ea typeface="Cambria"/>
                <a:cs typeface="Cambria"/>
                <a:sym typeface="Cambria"/>
              </a:rPr>
              <a:t>U</a:t>
            </a:r>
            <a:r>
              <a:rPr lang="en-US" sz="2800" dirty="0" smtClean="0">
                <a:solidFill>
                  <a:schemeClr val="dk1"/>
                </a:solidFill>
                <a:latin typeface="Calibri" panose="020F0502020204030204" pitchFamily="34" charset="0"/>
                <a:ea typeface="Cambria"/>
                <a:cs typeface="Cambria"/>
                <a:sym typeface="Cambria"/>
              </a:rPr>
              <a:t>se </a:t>
            </a:r>
            <a:r>
              <a:rPr lang="en-US" sz="2800" dirty="0" smtClean="0">
                <a:solidFill>
                  <a:schemeClr val="dk1"/>
                </a:solidFill>
                <a:latin typeface="Calibri" panose="020F0502020204030204" pitchFamily="34" charset="0"/>
                <a:ea typeface="Cambria"/>
                <a:cs typeface="Cambria"/>
                <a:sym typeface="Cambria"/>
              </a:rPr>
              <a:t>the 	</a:t>
            </a:r>
            <a:r>
              <a:rPr lang="en-US" sz="2800" dirty="0">
                <a:solidFill>
                  <a:schemeClr val="dk1"/>
                </a:solidFill>
                <a:latin typeface="Calibri" panose="020F0502020204030204" pitchFamily="34" charset="0"/>
                <a:ea typeface="Cambria"/>
                <a:cs typeface="Cambria"/>
                <a:sym typeface="Cambria"/>
              </a:rPr>
              <a:t> </a:t>
            </a:r>
            <a:r>
              <a:rPr lang="en-US" sz="2800" dirty="0" smtClean="0">
                <a:solidFill>
                  <a:schemeClr val="dk1"/>
                </a:solidFill>
                <a:latin typeface="Calibri" panose="020F0502020204030204" pitchFamily="34" charset="0"/>
                <a:ea typeface="Cambria"/>
                <a:cs typeface="Cambria"/>
                <a:sym typeface="Cambria"/>
              </a:rPr>
              <a:t>       </a:t>
            </a:r>
            <a:r>
              <a:rPr lang="en-US" sz="2800" dirty="0" smtClean="0">
                <a:solidFill>
                  <a:schemeClr val="dk1"/>
                </a:solidFill>
                <a:latin typeface="Calibri" panose="020F0502020204030204" pitchFamily="34" charset="0"/>
                <a:ea typeface="Cambria"/>
                <a:cs typeface="Cambria"/>
                <a:sym typeface="Cambria"/>
              </a:rPr>
              <a:t>        link </a:t>
            </a:r>
            <a:r>
              <a:rPr lang="en-US" sz="2800" dirty="0" smtClean="0">
                <a:solidFill>
                  <a:schemeClr val="dk1"/>
                </a:solidFill>
                <a:latin typeface="Calibri" panose="020F0502020204030204" pitchFamily="34" charset="0"/>
                <a:ea typeface="Cambria"/>
                <a:cs typeface="Cambria"/>
                <a:sym typeface="Cambria"/>
              </a:rPr>
              <a:t>at the bottom of the page to report the issue to supplier.io.</a:t>
            </a:r>
            <a:endParaRPr lang="en-US" sz="2700" b="0" i="0" u="none" strike="noStrike" cap="none" baseline="0" dirty="0">
              <a:solidFill>
                <a:schemeClr val="dk1"/>
              </a:solidFill>
              <a:latin typeface="Calibri" panose="020F0502020204030204" pitchFamily="34" charset="0"/>
              <a:ea typeface="Cambria"/>
              <a:cs typeface="Cambria"/>
              <a:sym typeface="Cambria"/>
            </a:endParaRPr>
          </a:p>
        </p:txBody>
      </p:sp>
      <p:sp>
        <p:nvSpPr>
          <p:cNvPr id="271" name="Shape 271"/>
          <p:cNvSpPr txBox="1">
            <a:spLocks noGrp="1"/>
          </p:cNvSpPr>
          <p:nvPr>
            <p:ph type="title"/>
          </p:nvPr>
        </p:nvSpPr>
        <p:spPr>
          <a:xfrm>
            <a:off x="457200" y="470585"/>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We invite you to use Explorer</a:t>
            </a:r>
          </a:p>
        </p:txBody>
      </p:sp>
      <p:pic>
        <p:nvPicPr>
          <p:cNvPr id="2" name="Picture 1"/>
          <p:cNvPicPr>
            <a:picLocks noChangeAspect="1"/>
          </p:cNvPicPr>
          <p:nvPr/>
        </p:nvPicPr>
        <p:blipFill>
          <a:blip r:embed="rId3"/>
          <a:stretch>
            <a:fillRect/>
          </a:stretch>
        </p:blipFill>
        <p:spPr>
          <a:xfrm>
            <a:off x="2073055" y="3982332"/>
            <a:ext cx="1279745" cy="546687"/>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idx="1"/>
          </p:nvPr>
        </p:nvSpPr>
        <p:spPr>
          <a:xfrm>
            <a:off x="424542" y="1295400"/>
            <a:ext cx="8229600" cy="4525963"/>
          </a:xfrm>
          <a:prstGeom prst="rect">
            <a:avLst/>
          </a:prstGeom>
          <a:noFill/>
          <a:ln>
            <a:noFill/>
          </a:ln>
        </p:spPr>
        <p:txBody>
          <a:bodyPr lIns="91425" tIns="45700" rIns="91425" bIns="45700" anchor="t" anchorCtr="0">
            <a:noAutofit/>
          </a:bodyPr>
          <a:lstStyle/>
          <a:p>
            <a:pPr marL="444500" marR="0" lvl="0" indent="-342900" algn="l" rtl="0">
              <a:spcBef>
                <a:spcPts val="0"/>
              </a:spcBef>
              <a:spcAft>
                <a:spcPts val="0"/>
              </a:spcAft>
              <a:buClr>
                <a:schemeClr val="accent1">
                  <a:lumMod val="75000"/>
                </a:schemeClr>
              </a:buClr>
              <a:buSzPct val="90000"/>
              <a:buFont typeface="Wingdings" panose="05000000000000000000" pitchFamily="2" charset="2"/>
              <a:buChar char="Ø"/>
            </a:pPr>
            <a:r>
              <a:rPr lang="en-US" sz="2200" b="0" i="0" u="none" strike="noStrike" cap="none" baseline="0" dirty="0">
                <a:solidFill>
                  <a:schemeClr val="dk1"/>
                </a:solidFill>
                <a:latin typeface="+mj-lt"/>
                <a:ea typeface="Verdana" panose="020B0604030504040204" pitchFamily="34" charset="0"/>
                <a:cs typeface="Verdana" panose="020B0604030504040204" pitchFamily="34" charset="0"/>
                <a:sym typeface="Cambria"/>
              </a:rPr>
              <a:t>Email your campus Supplier Diversity Program Manager at </a:t>
            </a:r>
            <a:r>
              <a:rPr lang="en-US" sz="2200" b="0" i="0" u="sng" strike="noStrike" cap="none" baseline="0" dirty="0">
                <a:solidFill>
                  <a:schemeClr val="hlink"/>
                </a:solidFill>
                <a:latin typeface="+mj-lt"/>
                <a:ea typeface="Verdana" panose="020B0604030504040204" pitchFamily="34" charset="0"/>
                <a:cs typeface="Verdana" panose="020B0604030504040204" pitchFamily="34" charset="0"/>
                <a:sym typeface="Cambria"/>
                <a:hlinkClick r:id="rId3"/>
              </a:rPr>
              <a:t>rgerst@berkeley.edu</a:t>
            </a:r>
            <a:r>
              <a:rPr lang="en-US" sz="2200" b="0" i="0" u="none" strike="noStrike" cap="none" baseline="0" dirty="0">
                <a:solidFill>
                  <a:schemeClr val="dk1"/>
                </a:solidFill>
                <a:latin typeface="+mj-lt"/>
                <a:ea typeface="Verdana" panose="020B0604030504040204" pitchFamily="34" charset="0"/>
                <a:cs typeface="Verdana" panose="020B0604030504040204" pitchFamily="34" charset="0"/>
                <a:sym typeface="Cambria"/>
              </a:rPr>
              <a:t> or </a:t>
            </a:r>
            <a:r>
              <a:rPr lang="en-US" sz="2200" b="0" i="0" u="sng" strike="noStrike" cap="none" baseline="0" dirty="0">
                <a:solidFill>
                  <a:schemeClr val="hlink"/>
                </a:solidFill>
                <a:latin typeface="+mj-lt"/>
                <a:ea typeface="Verdana" panose="020B0604030504040204" pitchFamily="34" charset="0"/>
                <a:cs typeface="Verdana" panose="020B0604030504040204" pitchFamily="34" charset="0"/>
                <a:sym typeface="Cambria"/>
                <a:hlinkClick r:id="rId4"/>
              </a:rPr>
              <a:t>roesia.gerstein@ucsf.edu</a:t>
            </a:r>
            <a:r>
              <a:rPr lang="en-US" sz="2200" b="0" i="0" u="none" strike="noStrike" cap="none" baseline="0" dirty="0">
                <a:solidFill>
                  <a:schemeClr val="dk1"/>
                </a:solidFill>
                <a:latin typeface="+mj-lt"/>
                <a:ea typeface="Verdana" panose="020B0604030504040204" pitchFamily="34" charset="0"/>
                <a:cs typeface="Verdana" panose="020B0604030504040204" pitchFamily="34" charset="0"/>
                <a:sym typeface="Cambria"/>
              </a:rPr>
              <a:t> </a:t>
            </a:r>
            <a:r>
              <a:rPr lang="en-US" sz="2200" b="0" i="0" u="none" strike="noStrike" cap="none" baseline="0" dirty="0" smtClean="0">
                <a:solidFill>
                  <a:schemeClr val="dk1"/>
                </a:solidFill>
                <a:latin typeface="+mj-lt"/>
                <a:ea typeface="Verdana" panose="020B0604030504040204" pitchFamily="34" charset="0"/>
                <a:cs typeface="Verdana" panose="020B0604030504040204" pitchFamily="34" charset="0"/>
                <a:sym typeface="Cambria"/>
              </a:rPr>
              <a:t> to </a:t>
            </a:r>
            <a:r>
              <a:rPr lang="en-US" sz="2200" b="0" i="0" u="none" strike="noStrike" cap="none" baseline="0" dirty="0">
                <a:solidFill>
                  <a:schemeClr val="dk1"/>
                </a:solidFill>
                <a:latin typeface="+mj-lt"/>
                <a:ea typeface="Verdana" panose="020B0604030504040204" pitchFamily="34" charset="0"/>
                <a:cs typeface="Verdana" panose="020B0604030504040204" pitchFamily="34" charset="0"/>
                <a:sym typeface="Cambria"/>
              </a:rPr>
              <a:t>request </a:t>
            </a:r>
            <a:r>
              <a:rPr lang="en-US" sz="2200" b="0" i="0" u="none" strike="noStrike" cap="none" baseline="0" dirty="0" smtClean="0">
                <a:solidFill>
                  <a:schemeClr val="dk1"/>
                </a:solidFill>
                <a:latin typeface="+mj-lt"/>
                <a:ea typeface="Verdana" panose="020B0604030504040204" pitchFamily="34" charset="0"/>
                <a:cs typeface="Verdana" panose="020B0604030504040204" pitchFamily="34" charset="0"/>
                <a:sym typeface="Cambria"/>
              </a:rPr>
              <a:t>access</a:t>
            </a:r>
          </a:p>
          <a:p>
            <a:pPr marL="273050" indent="-171450">
              <a:spcBef>
                <a:spcPts val="0"/>
              </a:spcBef>
              <a:buClr>
                <a:schemeClr val="accent1">
                  <a:lumMod val="75000"/>
                </a:schemeClr>
              </a:buClr>
              <a:buSzPct val="90000"/>
            </a:pPr>
            <a:endParaRPr lang="en-US" sz="800" b="0" i="0" u="none" strike="noStrike" cap="none" baseline="0" dirty="0" smtClean="0">
              <a:solidFill>
                <a:schemeClr val="dk1"/>
              </a:solidFill>
              <a:latin typeface="+mj-lt"/>
              <a:ea typeface="Verdana" panose="020B0604030504040204" pitchFamily="34" charset="0"/>
              <a:cs typeface="Verdana" panose="020B0604030504040204" pitchFamily="34" charset="0"/>
              <a:sym typeface="Cambria"/>
            </a:endParaRPr>
          </a:p>
          <a:p>
            <a:pPr marL="444500" marR="0" lvl="0" indent="-342900" algn="l" rtl="0">
              <a:spcBef>
                <a:spcPts val="400"/>
              </a:spcBef>
              <a:spcAft>
                <a:spcPts val="0"/>
              </a:spcAft>
              <a:buClr>
                <a:schemeClr val="accent1">
                  <a:lumMod val="75000"/>
                </a:schemeClr>
              </a:buClr>
              <a:buSzPct val="90000"/>
              <a:buFont typeface="Wingdings" panose="05000000000000000000" pitchFamily="2" charset="2"/>
              <a:buChar char="Ø"/>
            </a:pPr>
            <a:r>
              <a:rPr lang="en-US" sz="2200" b="0" i="0" u="none" strike="noStrike" cap="none" baseline="0" dirty="0">
                <a:solidFill>
                  <a:schemeClr val="dk1"/>
                </a:solidFill>
                <a:latin typeface="+mj-lt"/>
                <a:ea typeface="Verdana" panose="020B0604030504040204" pitchFamily="34" charset="0"/>
                <a:cs typeface="Verdana" panose="020B0604030504040204" pitchFamily="34" charset="0"/>
                <a:sym typeface="Cambria"/>
              </a:rPr>
              <a:t>You will receive an email inviting you to sign into the supplier.io website with a temporary password.  See screenshot example below. This is not spam or a phishing email.  Make sure that it does not go to your Spam or Junk folder</a:t>
            </a:r>
            <a:r>
              <a:rPr lang="en-US" sz="2200" b="0" i="0" u="none" strike="noStrike" cap="none" baseline="0" dirty="0" smtClean="0">
                <a:solidFill>
                  <a:schemeClr val="dk1"/>
                </a:solidFill>
                <a:latin typeface="+mj-lt"/>
                <a:ea typeface="Verdana" panose="020B0604030504040204" pitchFamily="34" charset="0"/>
                <a:cs typeface="Verdana" panose="020B0604030504040204" pitchFamily="34" charset="0"/>
                <a:sym typeface="Cambria"/>
              </a:rPr>
              <a:t>.</a:t>
            </a:r>
            <a:endParaRPr lang="en-US" sz="2200" b="0" i="0" u="none" strike="noStrike" cap="none" baseline="0" dirty="0">
              <a:solidFill>
                <a:schemeClr val="dk1"/>
              </a:solidFill>
              <a:latin typeface="+mj-lt"/>
              <a:ea typeface="Verdana" panose="020B0604030504040204" pitchFamily="34" charset="0"/>
              <a:cs typeface="Verdana" panose="020B0604030504040204" pitchFamily="34" charset="0"/>
              <a:sym typeface="Cambria"/>
            </a:endParaRPr>
          </a:p>
        </p:txBody>
      </p:sp>
      <p:sp>
        <p:nvSpPr>
          <p:cNvPr id="109" name="Shape 109"/>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Getting Access to </a:t>
            </a:r>
            <a:r>
              <a:rPr lang="en-US" sz="3200" b="1" i="0" u="none" strike="noStrike" cap="none" baseline="0" dirty="0" smtClean="0">
                <a:solidFill>
                  <a:schemeClr val="dk2"/>
                </a:solidFill>
                <a:latin typeface="Calibri"/>
                <a:ea typeface="Calibri"/>
                <a:cs typeface="Calibri"/>
                <a:sym typeface="Calibri"/>
              </a:rPr>
              <a:t>suppli</a:t>
            </a:r>
            <a:r>
              <a:rPr lang="en-US" sz="3200" b="1" dirty="0" smtClean="0">
                <a:solidFill>
                  <a:schemeClr val="dk2"/>
                </a:solidFill>
                <a:latin typeface="Calibri"/>
                <a:ea typeface="Calibri"/>
                <a:cs typeface="Calibri"/>
                <a:sym typeface="Calibri"/>
              </a:rPr>
              <a:t>er</a:t>
            </a:r>
            <a:r>
              <a:rPr lang="en-US" sz="3200" b="1" i="0" u="none" strike="noStrike" cap="none" baseline="0" dirty="0" smtClean="0">
                <a:solidFill>
                  <a:schemeClr val="dk2"/>
                </a:solidFill>
                <a:latin typeface="Calibri"/>
                <a:ea typeface="Calibri"/>
                <a:cs typeface="Calibri"/>
                <a:sym typeface="Calibri"/>
              </a:rPr>
              <a:t>.io</a:t>
            </a:r>
            <a:endParaRPr lang="en-US" sz="3200" b="1" i="0" u="none" strike="noStrike" cap="none" baseline="0" dirty="0">
              <a:solidFill>
                <a:schemeClr val="dk2"/>
              </a:solidFill>
              <a:latin typeface="Calibri"/>
              <a:ea typeface="Calibri"/>
              <a:cs typeface="Calibri"/>
              <a:sym typeface="Calibri"/>
            </a:endParaRPr>
          </a:p>
        </p:txBody>
      </p:sp>
      <p:pic>
        <p:nvPicPr>
          <p:cNvPr id="110" name="Shape 110"/>
          <p:cNvPicPr preferRelativeResize="0"/>
          <p:nvPr/>
        </p:nvPicPr>
        <p:blipFill rotWithShape="1">
          <a:blip r:embed="rId5">
            <a:alphaModFix/>
          </a:blip>
          <a:srcRect/>
          <a:stretch/>
        </p:blipFill>
        <p:spPr>
          <a:xfrm>
            <a:off x="925284" y="4060374"/>
            <a:ext cx="7489373" cy="1589312"/>
          </a:xfrm>
          <a:prstGeom prst="rect">
            <a:avLst/>
          </a:prstGeom>
          <a:solidFill>
            <a:srgbClr val="EEEEEE"/>
          </a:solidFill>
          <a:ln w="9525" cap="flat" cmpd="sng">
            <a:solidFill>
              <a:srgbClr val="0099FF"/>
            </a:solidFill>
            <a:prstDash val="solid"/>
            <a:miter/>
            <a:headEnd type="none" w="med" len="med"/>
            <a:tailEnd type="none" w="med" len="med"/>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idx="1"/>
          </p:nvPr>
        </p:nvSpPr>
        <p:spPr>
          <a:xfrm>
            <a:off x="413656" y="1219201"/>
            <a:ext cx="8229600" cy="1458686"/>
          </a:xfrm>
          <a:prstGeom prst="rect">
            <a:avLst/>
          </a:prstGeom>
          <a:noFill/>
          <a:ln>
            <a:noFill/>
          </a:ln>
        </p:spPr>
        <p:txBody>
          <a:bodyPr lIns="91425" tIns="45700" rIns="91425" bIns="45700" anchor="t" anchorCtr="0">
            <a:noAutofit/>
          </a:bodyPr>
          <a:lstStyle/>
          <a:p>
            <a:pPr marL="444500" marR="0" lvl="0" indent="-342900" algn="l" rtl="0">
              <a:spcBef>
                <a:spcPts val="0"/>
              </a:spcBef>
              <a:spcAft>
                <a:spcPts val="0"/>
              </a:spcAft>
              <a:buClr>
                <a:schemeClr val="accent1">
                  <a:lumMod val="75000"/>
                </a:schemeClr>
              </a:buClr>
              <a:buSzPct val="9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Once you have received an email with a temporary password, sign into the application using the temporary password</a:t>
            </a:r>
          </a:p>
          <a:p>
            <a:pPr marL="444500" marR="0" lvl="0" indent="-342900" algn="l" rtl="0">
              <a:spcBef>
                <a:spcPts val="400"/>
              </a:spcBef>
              <a:spcAft>
                <a:spcPts val="0"/>
              </a:spcAft>
              <a:buClr>
                <a:schemeClr val="accent1">
                  <a:lumMod val="75000"/>
                </a:schemeClr>
              </a:buClr>
              <a:buSzPct val="9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Then look for your name in the upper right hand corner and open the dropdown menu. Click on Profile to change your password. </a:t>
            </a: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p:txBody>
      </p:sp>
      <p:sp>
        <p:nvSpPr>
          <p:cNvPr id="116" name="Shape 116"/>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3</a:t>
            </a:fld>
            <a:endParaRPr lang="en-US" sz="1000" b="0" i="0" u="none" strike="noStrike" cap="none" baseline="0" dirty="0">
              <a:solidFill>
                <a:schemeClr val="dk1"/>
              </a:solidFill>
              <a:latin typeface="Cambria"/>
              <a:ea typeface="Cambria"/>
              <a:cs typeface="Cambria"/>
              <a:sym typeface="Cambria"/>
            </a:endParaRPr>
          </a:p>
        </p:txBody>
      </p:sp>
      <p:sp>
        <p:nvSpPr>
          <p:cNvPr id="117" name="Shape 11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Explorer – supplier.io tool</a:t>
            </a:r>
          </a:p>
        </p:txBody>
      </p:sp>
      <p:pic>
        <p:nvPicPr>
          <p:cNvPr id="118" name="Shape 118"/>
          <p:cNvPicPr preferRelativeResize="0"/>
          <p:nvPr/>
        </p:nvPicPr>
        <p:blipFill rotWithShape="1">
          <a:blip r:embed="rId3">
            <a:alphaModFix/>
          </a:blip>
          <a:srcRect/>
          <a:stretch/>
        </p:blipFill>
        <p:spPr>
          <a:xfrm>
            <a:off x="914400" y="2775856"/>
            <a:ext cx="4305299" cy="3184741"/>
          </a:xfrm>
          <a:prstGeom prst="rect">
            <a:avLst/>
          </a:prstGeom>
          <a:ln>
            <a:noFill/>
          </a:ln>
          <a:effectLst>
            <a:outerShdw blurRad="292100" dist="139700" dir="2700000" algn="tl" rotWithShape="0">
              <a:srgbClr val="333333">
                <a:alpha val="65000"/>
              </a:srgbClr>
            </a:outerShdw>
          </a:effectLst>
        </p:spPr>
      </p:pic>
      <p:grpSp>
        <p:nvGrpSpPr>
          <p:cNvPr id="2" name="Group 1"/>
          <p:cNvGrpSpPr/>
          <p:nvPr/>
        </p:nvGrpSpPr>
        <p:grpSpPr>
          <a:xfrm>
            <a:off x="5704114" y="3385457"/>
            <a:ext cx="2373086" cy="2375263"/>
            <a:chOff x="5704114" y="3385457"/>
            <a:chExt cx="2373086" cy="2375263"/>
          </a:xfrm>
        </p:grpSpPr>
        <p:pic>
          <p:nvPicPr>
            <p:cNvPr id="119" name="Shape 119"/>
            <p:cNvPicPr preferRelativeResize="0"/>
            <p:nvPr/>
          </p:nvPicPr>
          <p:blipFill rotWithShape="1">
            <a:blip r:embed="rId4">
              <a:alphaModFix/>
            </a:blip>
            <a:srcRect/>
            <a:stretch/>
          </p:blipFill>
          <p:spPr>
            <a:xfrm>
              <a:off x="5704114" y="3385457"/>
              <a:ext cx="2373086" cy="2375263"/>
            </a:xfrm>
            <a:prstGeom prst="rect">
              <a:avLst/>
            </a:prstGeom>
            <a:ln>
              <a:noFill/>
            </a:ln>
            <a:effectLst>
              <a:outerShdw blurRad="292100" dist="139700" dir="2700000" algn="tl" rotWithShape="0">
                <a:srgbClr val="333333">
                  <a:alpha val="65000"/>
                </a:srgbClr>
              </a:outerShdw>
            </a:effectLst>
          </p:spPr>
        </p:pic>
        <p:sp>
          <p:nvSpPr>
            <p:cNvPr id="120" name="Shape 120"/>
            <p:cNvSpPr/>
            <p:nvPr/>
          </p:nvSpPr>
          <p:spPr>
            <a:xfrm>
              <a:off x="5780316" y="3483428"/>
              <a:ext cx="1915886" cy="337457"/>
            </a:xfrm>
            <a:prstGeom prst="rect">
              <a:avLst/>
            </a:prstGeom>
            <a:solidFill>
              <a:srgbClr val="FFFF00"/>
            </a:solidFill>
            <a:ln w="55000" cap="flat" cmpd="sng">
              <a:solidFill>
                <a:srgbClr val="21768C"/>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SzPct val="25000"/>
                <a:buNone/>
              </a:pPr>
              <a:r>
                <a:rPr lang="en-US" sz="1200" b="1" i="0" u="none" strike="noStrike" cap="none" baseline="0" dirty="0">
                  <a:solidFill>
                    <a:schemeClr val="dk1"/>
                  </a:solidFill>
                  <a:latin typeface="Calibri" panose="020F0502020204030204" pitchFamily="34" charset="0"/>
                  <a:ea typeface="Cambria"/>
                  <a:cs typeface="Cambria"/>
                  <a:sym typeface="Cambria"/>
                </a:rPr>
                <a:t>Your name </a:t>
              </a:r>
              <a:r>
                <a:rPr lang="en-US" sz="1200" b="1" i="0" u="none" strike="noStrike" cap="none" baseline="0" dirty="0" smtClean="0">
                  <a:solidFill>
                    <a:schemeClr val="dk1"/>
                  </a:solidFill>
                  <a:latin typeface="Calibri" panose="020F0502020204030204" pitchFamily="34" charset="0"/>
                  <a:ea typeface="Cambria"/>
                  <a:cs typeface="Cambria"/>
                  <a:sym typeface="Cambria"/>
                </a:rPr>
                <a:t>shown here </a:t>
              </a:r>
              <a:endParaRPr lang="en-US" sz="1200" b="1" i="0" u="none" strike="noStrike" cap="none" baseline="0" dirty="0">
                <a:solidFill>
                  <a:schemeClr val="dk1"/>
                </a:solidFill>
                <a:latin typeface="Calibri" panose="020F0502020204030204" pitchFamily="34" charset="0"/>
                <a:ea typeface="Cambria"/>
                <a:cs typeface="Cambria"/>
                <a:sym typeface="Cambria"/>
              </a:endParaRPr>
            </a:p>
          </p:txBody>
        </p:sp>
      </p:gr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4</a:t>
            </a:fld>
            <a:endParaRPr lang="en-US" sz="1000" b="0" i="0" u="none" strike="noStrike" cap="none" baseline="0" dirty="0">
              <a:solidFill>
                <a:schemeClr val="dk1"/>
              </a:solidFill>
              <a:latin typeface="Cambria"/>
              <a:ea typeface="Cambria"/>
              <a:cs typeface="Cambria"/>
              <a:sym typeface="Cambria"/>
            </a:endParaRPr>
          </a:p>
        </p:txBody>
      </p:sp>
      <p:sp>
        <p:nvSpPr>
          <p:cNvPr id="126" name="Shape 12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Explorer – supplier.io tool</a:t>
            </a:r>
          </a:p>
        </p:txBody>
      </p:sp>
      <p:grpSp>
        <p:nvGrpSpPr>
          <p:cNvPr id="2" name="Group 1"/>
          <p:cNvGrpSpPr/>
          <p:nvPr/>
        </p:nvGrpSpPr>
        <p:grpSpPr>
          <a:xfrm>
            <a:off x="631370" y="1632856"/>
            <a:ext cx="7639050" cy="3248024"/>
            <a:chOff x="631370" y="1632856"/>
            <a:chExt cx="7639050" cy="3248024"/>
          </a:xfrm>
        </p:grpSpPr>
        <p:pic>
          <p:nvPicPr>
            <p:cNvPr id="127" name="Shape 127"/>
            <p:cNvPicPr preferRelativeResize="0"/>
            <p:nvPr/>
          </p:nvPicPr>
          <p:blipFill rotWithShape="1">
            <a:blip r:embed="rId3">
              <a:alphaModFix/>
            </a:blip>
            <a:srcRect/>
            <a:stretch/>
          </p:blipFill>
          <p:spPr>
            <a:xfrm>
              <a:off x="631370" y="1632856"/>
              <a:ext cx="7639050" cy="3248024"/>
            </a:xfrm>
            <a:prstGeom prst="rect">
              <a:avLst/>
            </a:prstGeom>
            <a:noFill/>
            <a:ln w="9525" cap="flat" cmpd="sng">
              <a:solidFill>
                <a:schemeClr val="dk1"/>
              </a:solidFill>
              <a:prstDash val="solid"/>
              <a:miter/>
              <a:headEnd type="none" w="med" len="med"/>
              <a:tailEnd type="none" w="med" len="med"/>
            </a:ln>
          </p:spPr>
        </p:pic>
        <p:sp>
          <p:nvSpPr>
            <p:cNvPr id="128" name="Shape 128"/>
            <p:cNvSpPr/>
            <p:nvPr/>
          </p:nvSpPr>
          <p:spPr>
            <a:xfrm>
              <a:off x="6553200" y="4275401"/>
              <a:ext cx="1585169" cy="457200"/>
            </a:xfrm>
            <a:prstGeom prst="roundRect">
              <a:avLst>
                <a:gd name="adj" fmla="val 16667"/>
              </a:avLst>
            </a:prstGeom>
            <a:noFill/>
            <a:ln w="5715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29" name="Shape 129"/>
            <p:cNvSpPr/>
            <p:nvPr/>
          </p:nvSpPr>
          <p:spPr>
            <a:xfrm>
              <a:off x="6720629" y="3733800"/>
              <a:ext cx="1417739" cy="304800"/>
            </a:xfrm>
            <a:prstGeom prst="rect">
              <a:avLst/>
            </a:prstGeom>
            <a:solidFill>
              <a:srgbClr val="FFFF00"/>
            </a:solidFill>
            <a:ln w="12700" cap="flat" cmpd="sng">
              <a:solidFill>
                <a:srgbClr val="21768C"/>
              </a:solidFill>
              <a:prstDash val="solid"/>
              <a:round/>
              <a:headEnd type="none" w="med" len="med"/>
              <a:tailEnd type="none" w="med" len="med"/>
            </a:ln>
          </p:spPr>
          <p:txBody>
            <a:bodyPr lIns="91425" tIns="45700" rIns="91425" bIns="45700" anchor="b" anchorCtr="0">
              <a:noAutofit/>
            </a:bodyPr>
            <a:lstStyle/>
            <a:p>
              <a:pPr marL="0" marR="0" lvl="0" indent="0" algn="l" rtl="0">
                <a:spcBef>
                  <a:spcPts val="0"/>
                </a:spcBef>
                <a:buSzPct val="25000"/>
                <a:buNone/>
              </a:pPr>
              <a:r>
                <a:rPr lang="en-US" sz="1050" b="1" i="0" u="none" strike="noStrike" cap="none" baseline="0" dirty="0">
                  <a:solidFill>
                    <a:schemeClr val="dk1"/>
                  </a:solidFill>
                  <a:latin typeface="Calibri" panose="020F0502020204030204" pitchFamily="34" charset="0"/>
                  <a:ea typeface="Cambria"/>
                  <a:cs typeface="Cambria"/>
                  <a:sym typeface="Cambria"/>
                </a:rPr>
                <a:t>Your email address</a:t>
              </a:r>
              <a:r>
                <a:rPr lang="en-US" sz="1800" b="1" i="0" u="none" strike="noStrike" cap="none" baseline="0" dirty="0">
                  <a:solidFill>
                    <a:schemeClr val="lt1"/>
                  </a:solidFill>
                  <a:latin typeface="Calibri" panose="020F0502020204030204" pitchFamily="34" charset="0"/>
                  <a:ea typeface="Cambria"/>
                  <a:cs typeface="Cambria"/>
                  <a:sym typeface="Cambria"/>
                </a:rPr>
                <a:t> </a:t>
              </a:r>
            </a:p>
          </p:txBody>
        </p:sp>
        <p:sp>
          <p:nvSpPr>
            <p:cNvPr id="130" name="Shape 130"/>
            <p:cNvSpPr/>
            <p:nvPr/>
          </p:nvSpPr>
          <p:spPr>
            <a:xfrm rot="10800000" flipH="1">
              <a:off x="1752598" y="4206671"/>
              <a:ext cx="4724401" cy="594659"/>
            </a:xfrm>
            <a:prstGeom prst="homePlate">
              <a:avLst>
                <a:gd name="adj" fmla="val 50000"/>
              </a:avLst>
            </a:prstGeom>
            <a:solidFill>
              <a:srgbClr val="D0EDF5"/>
            </a:solidFill>
            <a:ln w="19050" cap="flat" cmpd="sng">
              <a:solidFill>
                <a:srgbClr val="0033C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31" name="Shape 131"/>
            <p:cNvSpPr/>
            <p:nvPr/>
          </p:nvSpPr>
          <p:spPr>
            <a:xfrm>
              <a:off x="1576449" y="4191000"/>
              <a:ext cx="4595750" cy="553997"/>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800" b="1" i="0" u="none" strike="noStrike" cap="none" baseline="0" dirty="0">
                  <a:solidFill>
                    <a:schemeClr val="dk1"/>
                  </a:solidFill>
                  <a:latin typeface="Calibri" panose="020F0502020204030204" pitchFamily="34" charset="0"/>
                  <a:ea typeface="Cambria"/>
                  <a:cs typeface="Cambria"/>
                  <a:sym typeface="Cambria"/>
                </a:rPr>
                <a:t>Click “Change password?” checkbox to reset your password </a:t>
              </a:r>
            </a:p>
          </p:txBody>
        </p:sp>
      </p:gr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idx="1"/>
          </p:nvPr>
        </p:nvSpPr>
        <p:spPr>
          <a:xfrm>
            <a:off x="457200" y="1481328"/>
            <a:ext cx="8229600" cy="1925901"/>
          </a:xfrm>
          <a:prstGeom prst="rect">
            <a:avLst/>
          </a:prstGeom>
          <a:noFill/>
          <a:ln>
            <a:noFill/>
          </a:ln>
        </p:spPr>
        <p:txBody>
          <a:bodyPr lIns="91425" tIns="45700" rIns="91425" bIns="45700" anchor="t" anchorCtr="0">
            <a:noAutofit/>
          </a:bodyPr>
          <a:lstStyle/>
          <a:p>
            <a:pPr marL="109728" marR="0" lvl="0" indent="-8128" algn="l" rtl="0">
              <a:spcBef>
                <a:spcPts val="0"/>
              </a:spcBef>
              <a:spcAft>
                <a:spcPts val="0"/>
              </a:spcAft>
              <a:buClr>
                <a:schemeClr val="accent1"/>
              </a:buClr>
              <a:buSzPct val="25000"/>
              <a:buFont typeface="Noto Symbol"/>
              <a:buNone/>
            </a:pPr>
            <a:r>
              <a:rPr lang="en-US" sz="2700" b="0" i="0" u="none" strike="noStrike" cap="none" baseline="0" dirty="0">
                <a:solidFill>
                  <a:schemeClr val="dk1"/>
                </a:solidFill>
                <a:latin typeface="Calibri" panose="020F0502020204030204" pitchFamily="34" charset="0"/>
                <a:ea typeface="Cambria"/>
                <a:cs typeface="Cambria"/>
                <a:sym typeface="Cambria"/>
              </a:rPr>
              <a:t>Now you are ready to use the tool.</a:t>
            </a:r>
          </a:p>
          <a:p>
            <a:pPr marL="558800" marR="0" lvl="0" indent="-457200" algn="l" rtl="0">
              <a:spcBef>
                <a:spcPts val="400"/>
              </a:spcBef>
              <a:spcAft>
                <a:spcPts val="0"/>
              </a:spcAft>
              <a:buClr>
                <a:schemeClr val="accent1">
                  <a:lumMod val="75000"/>
                </a:schemeClr>
              </a:buClr>
              <a:buSzPct val="90000"/>
              <a:buFont typeface="Wingdings" panose="05000000000000000000" pitchFamily="2" charset="2"/>
              <a:buChar char="Ø"/>
            </a:pPr>
            <a:r>
              <a:rPr lang="en-US" sz="2700" b="0" i="0" u="none" strike="noStrike" cap="none" baseline="0" dirty="0">
                <a:solidFill>
                  <a:schemeClr val="dk1"/>
                </a:solidFill>
                <a:latin typeface="Calibri" panose="020F0502020204030204" pitchFamily="34" charset="0"/>
                <a:ea typeface="Cambria"/>
                <a:cs typeface="Cambria"/>
                <a:sym typeface="Cambria"/>
              </a:rPr>
              <a:t>Enter the name of a specific company or a keyword.</a:t>
            </a:r>
          </a:p>
          <a:p>
            <a:pPr marL="558800" marR="0" lvl="0" indent="-457200" algn="l" rtl="0">
              <a:spcBef>
                <a:spcPts val="400"/>
              </a:spcBef>
              <a:spcAft>
                <a:spcPts val="0"/>
              </a:spcAft>
              <a:buClr>
                <a:schemeClr val="accent1">
                  <a:lumMod val="75000"/>
                </a:schemeClr>
              </a:buClr>
              <a:buSzPct val="90000"/>
              <a:buFont typeface="Wingdings" panose="05000000000000000000" pitchFamily="2" charset="2"/>
              <a:buChar char="Ø"/>
            </a:pPr>
            <a:r>
              <a:rPr lang="en-US" sz="2700" b="0" i="0" u="none" strike="noStrike" cap="none" baseline="0" dirty="0">
                <a:solidFill>
                  <a:schemeClr val="dk1"/>
                </a:solidFill>
                <a:latin typeface="Calibri" panose="020F0502020204030204" pitchFamily="34" charset="0"/>
                <a:ea typeface="Cambria"/>
                <a:cs typeface="Cambria"/>
                <a:sym typeface="Cambria"/>
              </a:rPr>
              <a:t>In this example we enter “aerospace fabrication” &amp; click on the Search Entire Database button.</a:t>
            </a: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a:p>
            <a:pPr marL="365760" marR="0" lvl="0" indent="-147573" algn="l" rtl="0">
              <a:spcBef>
                <a:spcPts val="400"/>
              </a:spcBef>
              <a:spcAft>
                <a:spcPts val="0"/>
              </a:spcAft>
              <a:buClr>
                <a:schemeClr val="accent1"/>
              </a:buClr>
              <a:buFont typeface="Noto Symbol"/>
              <a:buNone/>
            </a:pPr>
            <a:endParaRPr sz="2700" b="0" i="0" u="none" strike="noStrike" cap="none" baseline="0" dirty="0">
              <a:solidFill>
                <a:schemeClr val="dk1"/>
              </a:solidFill>
              <a:latin typeface="Cambria"/>
              <a:ea typeface="Cambria"/>
              <a:cs typeface="Cambria"/>
              <a:sym typeface="Cambria"/>
            </a:endParaRPr>
          </a:p>
        </p:txBody>
      </p:sp>
      <p:sp>
        <p:nvSpPr>
          <p:cNvPr id="137" name="Shape 137"/>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Using the Explorer tool</a:t>
            </a:r>
          </a:p>
        </p:txBody>
      </p:sp>
      <p:grpSp>
        <p:nvGrpSpPr>
          <p:cNvPr id="2" name="Group 1"/>
          <p:cNvGrpSpPr/>
          <p:nvPr/>
        </p:nvGrpSpPr>
        <p:grpSpPr>
          <a:xfrm>
            <a:off x="1981200" y="3603174"/>
            <a:ext cx="5015344" cy="1676399"/>
            <a:chOff x="1981200" y="3603174"/>
            <a:chExt cx="5015344" cy="1676399"/>
          </a:xfrm>
        </p:grpSpPr>
        <p:pic>
          <p:nvPicPr>
            <p:cNvPr id="138" name="Shape 138"/>
            <p:cNvPicPr preferRelativeResize="0"/>
            <p:nvPr/>
          </p:nvPicPr>
          <p:blipFill rotWithShape="1">
            <a:blip r:embed="rId3">
              <a:alphaModFix/>
            </a:blip>
            <a:srcRect/>
            <a:stretch/>
          </p:blipFill>
          <p:spPr>
            <a:xfrm>
              <a:off x="1981200" y="3603174"/>
              <a:ext cx="5015344" cy="1676399"/>
            </a:xfrm>
            <a:prstGeom prst="rect">
              <a:avLst/>
            </a:prstGeom>
            <a:noFill/>
            <a:ln w="9525" cap="flat" cmpd="sng">
              <a:solidFill>
                <a:schemeClr val="dk1"/>
              </a:solidFill>
              <a:prstDash val="solid"/>
              <a:miter/>
              <a:headEnd type="none" w="med" len="med"/>
              <a:tailEnd type="none" w="med" len="med"/>
            </a:ln>
          </p:spPr>
        </p:pic>
        <p:sp>
          <p:nvSpPr>
            <p:cNvPr id="139" name="Shape 139"/>
            <p:cNvSpPr/>
            <p:nvPr/>
          </p:nvSpPr>
          <p:spPr>
            <a:xfrm>
              <a:off x="2133600" y="4582888"/>
              <a:ext cx="2514599" cy="533399"/>
            </a:xfrm>
            <a:prstGeom prst="roundRect">
              <a:avLst>
                <a:gd name="adj" fmla="val 16667"/>
              </a:avLst>
            </a:prstGeom>
            <a:noFill/>
            <a:ln w="550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gr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idx="1"/>
          </p:nvPr>
        </p:nvSpPr>
        <p:spPr>
          <a:xfrm>
            <a:off x="402770" y="1066800"/>
            <a:ext cx="8229600" cy="1219199"/>
          </a:xfrm>
          <a:prstGeom prst="rect">
            <a:avLst/>
          </a:prstGeom>
          <a:noFill/>
          <a:ln>
            <a:noFill/>
          </a:ln>
        </p:spPr>
        <p:txBody>
          <a:bodyPr lIns="91425" tIns="45700" rIns="91425" bIns="45700" anchor="t" anchorCtr="0">
            <a:noAutofit/>
          </a:bodyPr>
          <a:lstStyle/>
          <a:p>
            <a:pPr marL="387350" marR="0" lvl="0" indent="-285750" algn="l" rtl="0">
              <a:lnSpc>
                <a:spcPct val="80000"/>
              </a:lnSpc>
              <a:spcBef>
                <a:spcPts val="0"/>
              </a:spcBef>
              <a:spcAft>
                <a:spcPts val="0"/>
              </a:spcAft>
              <a:buClr>
                <a:schemeClr val="accent1">
                  <a:lumMod val="75000"/>
                </a:schemeClr>
              </a:buClr>
              <a:buSzPct val="8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“Aerospace fabrication” entered in the search field &amp; the magnifying glass clicked – see item </a:t>
            </a:r>
            <a:r>
              <a:rPr lang="en-US" sz="2000" b="0" i="0" u="none" strike="noStrike" cap="none" baseline="0" dirty="0" smtClean="0">
                <a:solidFill>
                  <a:schemeClr val="dk1"/>
                </a:solidFill>
                <a:latin typeface="Calibri" panose="020F0502020204030204" pitchFamily="34" charset="0"/>
                <a:ea typeface="Cambria"/>
                <a:cs typeface="Cambria"/>
                <a:sym typeface="Cambria"/>
              </a:rPr>
              <a:t>1</a:t>
            </a:r>
          </a:p>
          <a:p>
            <a:pPr marL="387350" marR="0" lvl="0" indent="-285750" algn="l" rtl="0">
              <a:lnSpc>
                <a:spcPct val="80000"/>
              </a:lnSpc>
              <a:spcBef>
                <a:spcPts val="0"/>
              </a:spcBef>
              <a:spcAft>
                <a:spcPts val="0"/>
              </a:spcAft>
              <a:buClr>
                <a:schemeClr val="accent1">
                  <a:lumMod val="75000"/>
                </a:schemeClr>
              </a:buClr>
              <a:buSzPct val="80000"/>
              <a:buFont typeface="Wingdings" panose="05000000000000000000" pitchFamily="2" charset="2"/>
              <a:buChar char="Ø"/>
            </a:pPr>
            <a:endParaRPr lang="en-US" sz="800" b="0" i="0" u="none" strike="noStrike" cap="none" baseline="0" dirty="0">
              <a:solidFill>
                <a:schemeClr val="dk1"/>
              </a:solidFill>
              <a:latin typeface="Calibri" panose="020F0502020204030204" pitchFamily="34" charset="0"/>
              <a:ea typeface="Cambria"/>
              <a:cs typeface="Cambria"/>
              <a:sym typeface="Cambria"/>
            </a:endParaRPr>
          </a:p>
          <a:p>
            <a:pPr marL="444500" marR="0" lvl="0" indent="-342900" algn="l" rtl="0">
              <a:lnSpc>
                <a:spcPct val="80000"/>
              </a:lnSpc>
              <a:spcBef>
                <a:spcPts val="0"/>
              </a:spcBef>
              <a:spcAft>
                <a:spcPts val="0"/>
              </a:spcAft>
              <a:buClr>
                <a:schemeClr val="accent1">
                  <a:lumMod val="75000"/>
                </a:schemeClr>
              </a:buClr>
              <a:buSzPct val="8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Filtered for “California” as the STATE from the dropdown</a:t>
            </a:r>
            <a:r>
              <a:rPr lang="en-US" sz="2000" b="1" i="0" u="none" strike="noStrike" cap="none" baseline="0" dirty="0">
                <a:solidFill>
                  <a:schemeClr val="dk1"/>
                </a:solidFill>
                <a:latin typeface="Calibri" panose="020F0502020204030204" pitchFamily="34" charset="0"/>
                <a:ea typeface="Cambria"/>
                <a:cs typeface="Cambria"/>
                <a:sym typeface="Cambria"/>
              </a:rPr>
              <a:t>– </a:t>
            </a:r>
            <a:r>
              <a:rPr lang="en-US" sz="2000" b="0" i="0" u="none" strike="noStrike" cap="none" baseline="0" dirty="0">
                <a:solidFill>
                  <a:schemeClr val="dk1"/>
                </a:solidFill>
                <a:latin typeface="Calibri" panose="020F0502020204030204" pitchFamily="34" charset="0"/>
                <a:ea typeface="Cambria"/>
                <a:cs typeface="Cambria"/>
                <a:sym typeface="Cambria"/>
              </a:rPr>
              <a:t>see item </a:t>
            </a:r>
            <a:r>
              <a:rPr lang="en-US" sz="2000" b="1" i="0" u="none" strike="noStrike" cap="none" baseline="0" dirty="0" smtClean="0">
                <a:solidFill>
                  <a:schemeClr val="dk1"/>
                </a:solidFill>
                <a:latin typeface="Calibri" panose="020F0502020204030204" pitchFamily="34" charset="0"/>
                <a:ea typeface="Cambria"/>
                <a:cs typeface="Cambria"/>
                <a:sym typeface="Cambria"/>
              </a:rPr>
              <a:t>2</a:t>
            </a:r>
          </a:p>
          <a:p>
            <a:pPr marL="444500" marR="0" lvl="0" indent="-342900" algn="l" rtl="0">
              <a:lnSpc>
                <a:spcPct val="80000"/>
              </a:lnSpc>
              <a:spcBef>
                <a:spcPts val="0"/>
              </a:spcBef>
              <a:spcAft>
                <a:spcPts val="0"/>
              </a:spcAft>
              <a:buClr>
                <a:schemeClr val="accent1">
                  <a:lumMod val="75000"/>
                </a:schemeClr>
              </a:buClr>
              <a:buSzPct val="80000"/>
              <a:buFont typeface="Wingdings" panose="05000000000000000000" pitchFamily="2" charset="2"/>
              <a:buChar char="Ø"/>
            </a:pPr>
            <a:endParaRPr lang="en-US" sz="800" b="1" i="0" u="none" strike="noStrike" cap="none" baseline="0" dirty="0">
              <a:solidFill>
                <a:schemeClr val="dk1"/>
              </a:solidFill>
              <a:latin typeface="Calibri" panose="020F0502020204030204" pitchFamily="34" charset="0"/>
              <a:ea typeface="Cambria"/>
              <a:cs typeface="Cambria"/>
              <a:sym typeface="Cambria"/>
            </a:endParaRPr>
          </a:p>
          <a:p>
            <a:pPr marL="444500" marR="0" lvl="0" indent="-342900" algn="l" rtl="0">
              <a:lnSpc>
                <a:spcPct val="80000"/>
              </a:lnSpc>
              <a:spcBef>
                <a:spcPts val="0"/>
              </a:spcBef>
              <a:spcAft>
                <a:spcPts val="0"/>
              </a:spcAft>
              <a:buClr>
                <a:schemeClr val="accent1">
                  <a:lumMod val="75000"/>
                </a:schemeClr>
              </a:buClr>
              <a:buSzPct val="80000"/>
              <a:buFont typeface="Wingdings" panose="05000000000000000000" pitchFamily="2" charset="2"/>
              <a:buChar char="Ø"/>
            </a:pPr>
            <a:r>
              <a:rPr lang="en-US" sz="2000" b="0" i="0" u="none" strike="noStrike" cap="none" baseline="0" dirty="0">
                <a:solidFill>
                  <a:schemeClr val="dk1"/>
                </a:solidFill>
                <a:latin typeface="Calibri" panose="020F0502020204030204" pitchFamily="34" charset="0"/>
                <a:ea typeface="Cambria"/>
                <a:cs typeface="Cambria"/>
                <a:sym typeface="Cambria"/>
              </a:rPr>
              <a:t>This page shows the results with the classification codes to the right</a:t>
            </a:r>
          </a:p>
          <a:p>
            <a:pPr marL="365760" marR="0" lvl="0" indent="-203923" algn="l" rtl="0">
              <a:lnSpc>
                <a:spcPct val="80000"/>
              </a:lnSpc>
              <a:spcBef>
                <a:spcPts val="400"/>
              </a:spcBef>
              <a:spcAft>
                <a:spcPts val="0"/>
              </a:spcAft>
              <a:buClr>
                <a:schemeClr val="accent1"/>
              </a:buClr>
              <a:buFont typeface="Noto Symbol"/>
              <a:buNone/>
            </a:pPr>
            <a:endParaRPr sz="1400" b="0" i="0" u="none" strike="noStrike" cap="none" baseline="0" dirty="0">
              <a:solidFill>
                <a:schemeClr val="dk1"/>
              </a:solidFill>
              <a:latin typeface="Cambria"/>
              <a:ea typeface="Cambria"/>
              <a:cs typeface="Cambria"/>
              <a:sym typeface="Cambria"/>
            </a:endParaRPr>
          </a:p>
          <a:p>
            <a:pPr marL="365760" marR="0" lvl="0" indent="-203923" algn="l" rtl="0">
              <a:lnSpc>
                <a:spcPct val="80000"/>
              </a:lnSpc>
              <a:spcBef>
                <a:spcPts val="400"/>
              </a:spcBef>
              <a:spcAft>
                <a:spcPts val="0"/>
              </a:spcAft>
              <a:buClr>
                <a:schemeClr val="accent1"/>
              </a:buClr>
              <a:buFont typeface="Noto Symbol"/>
              <a:buNone/>
            </a:pPr>
            <a:endParaRPr sz="1400" b="0" i="0" u="none" strike="noStrike" cap="none" baseline="0" dirty="0">
              <a:solidFill>
                <a:schemeClr val="dk1"/>
              </a:solidFill>
              <a:latin typeface="Cambria"/>
              <a:ea typeface="Cambria"/>
              <a:cs typeface="Cambria"/>
              <a:sym typeface="Cambria"/>
            </a:endParaRPr>
          </a:p>
          <a:p>
            <a:pPr marL="0" marR="0" lvl="0" indent="0" algn="l" rtl="0">
              <a:lnSpc>
                <a:spcPct val="80000"/>
              </a:lnSpc>
              <a:spcBef>
                <a:spcPts val="400"/>
              </a:spcBef>
              <a:spcAft>
                <a:spcPts val="0"/>
              </a:spcAft>
              <a:buClr>
                <a:schemeClr val="accent1"/>
              </a:buClr>
              <a:buFont typeface="Noto Symbol"/>
              <a:buNone/>
            </a:pPr>
            <a:endParaRPr sz="1400" b="0" i="0" u="none" strike="noStrike" cap="none" baseline="0" dirty="0">
              <a:solidFill>
                <a:schemeClr val="dk1"/>
              </a:solidFill>
              <a:latin typeface="Cambria"/>
              <a:ea typeface="Cambria"/>
              <a:cs typeface="Cambria"/>
              <a:sym typeface="Cambria"/>
            </a:endParaRPr>
          </a:p>
        </p:txBody>
      </p:sp>
      <p:sp>
        <p:nvSpPr>
          <p:cNvPr id="146" name="Shape 146"/>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6</a:t>
            </a:fld>
            <a:endParaRPr lang="en-US" sz="1000" b="0" i="0" u="none" strike="noStrike" cap="none" baseline="0" dirty="0">
              <a:solidFill>
                <a:schemeClr val="dk1"/>
              </a:solidFill>
              <a:latin typeface="Cambria"/>
              <a:ea typeface="Cambria"/>
              <a:cs typeface="Cambria"/>
              <a:sym typeface="Cambria"/>
            </a:endParaRPr>
          </a:p>
        </p:txBody>
      </p:sp>
      <p:sp>
        <p:nvSpPr>
          <p:cNvPr id="145" name="Shape 145"/>
          <p:cNvSpPr txBox="1">
            <a:spLocks noGrp="1"/>
          </p:cNvSpPr>
          <p:nvPr>
            <p:ph type="title"/>
          </p:nvPr>
        </p:nvSpPr>
        <p:spPr>
          <a:xfrm>
            <a:off x="457200" y="274637"/>
            <a:ext cx="8229600" cy="868362"/>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Example: Quick View of the Explorer Tool</a:t>
            </a:r>
          </a:p>
        </p:txBody>
      </p:sp>
      <p:grpSp>
        <p:nvGrpSpPr>
          <p:cNvPr id="9" name="Group 8"/>
          <p:cNvGrpSpPr/>
          <p:nvPr/>
        </p:nvGrpSpPr>
        <p:grpSpPr>
          <a:xfrm>
            <a:off x="843658" y="2484847"/>
            <a:ext cx="8055427" cy="3724275"/>
            <a:chOff x="310244" y="2484847"/>
            <a:chExt cx="8055427" cy="3724275"/>
          </a:xfrm>
        </p:grpSpPr>
        <p:grpSp>
          <p:nvGrpSpPr>
            <p:cNvPr id="147" name="Shape 147"/>
            <p:cNvGrpSpPr/>
            <p:nvPr/>
          </p:nvGrpSpPr>
          <p:grpSpPr>
            <a:xfrm>
              <a:off x="310244" y="2484847"/>
              <a:ext cx="8055427" cy="3724275"/>
              <a:chOff x="500744" y="2238609"/>
              <a:chExt cx="8055427" cy="3724275"/>
            </a:xfrm>
          </p:grpSpPr>
          <p:pic>
            <p:nvPicPr>
              <p:cNvPr id="148" name="Shape 148"/>
              <p:cNvPicPr preferRelativeResize="0"/>
              <p:nvPr/>
            </p:nvPicPr>
            <p:blipFill rotWithShape="1">
              <a:blip r:embed="rId3">
                <a:alphaModFix/>
              </a:blip>
              <a:srcRect/>
              <a:stretch/>
            </p:blipFill>
            <p:spPr>
              <a:xfrm>
                <a:off x="936172" y="2238609"/>
                <a:ext cx="7619999" cy="3724275"/>
              </a:xfrm>
              <a:prstGeom prst="rect">
                <a:avLst/>
              </a:prstGeom>
              <a:noFill/>
              <a:ln>
                <a:noFill/>
              </a:ln>
            </p:spPr>
          </p:pic>
          <p:sp>
            <p:nvSpPr>
              <p:cNvPr id="149" name="Shape 149"/>
              <p:cNvSpPr/>
              <p:nvPr/>
            </p:nvSpPr>
            <p:spPr>
              <a:xfrm>
                <a:off x="925286" y="2438400"/>
                <a:ext cx="1044064" cy="246220"/>
              </a:xfrm>
              <a:prstGeom prst="roundRect">
                <a:avLst>
                  <a:gd name="adj" fmla="val 16667"/>
                </a:avLst>
              </a:prstGeom>
              <a:noFill/>
              <a:ln w="381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50" name="Shape 150"/>
              <p:cNvSpPr txBox="1"/>
              <p:nvPr/>
            </p:nvSpPr>
            <p:spPr>
              <a:xfrm>
                <a:off x="1969350" y="2548839"/>
                <a:ext cx="966903"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900" b="1" i="0" u="none" strike="noStrike" cap="none" baseline="0" dirty="0">
                    <a:solidFill>
                      <a:schemeClr val="dk1"/>
                    </a:solidFill>
                    <a:latin typeface="Cambria"/>
                    <a:ea typeface="Cambria"/>
                    <a:cs typeface="Cambria"/>
                    <a:sym typeface="Cambria"/>
                  </a:rPr>
                  <a:t>Search </a:t>
                </a:r>
                <a:r>
                  <a:rPr lang="en-US" sz="1000" b="1" i="0" u="none" strike="noStrike" cap="none" baseline="0" dirty="0">
                    <a:solidFill>
                      <a:schemeClr val="dk1"/>
                    </a:solidFill>
                    <a:latin typeface="Cambria"/>
                    <a:ea typeface="Cambria"/>
                    <a:cs typeface="Cambria"/>
                    <a:sym typeface="Cambria"/>
                  </a:rPr>
                  <a:t>field</a:t>
                </a:r>
              </a:p>
            </p:txBody>
          </p:sp>
          <p:sp>
            <p:nvSpPr>
              <p:cNvPr id="151" name="Shape 151"/>
              <p:cNvSpPr/>
              <p:nvPr/>
            </p:nvSpPr>
            <p:spPr>
              <a:xfrm>
                <a:off x="917369" y="4235325"/>
                <a:ext cx="764475" cy="184666"/>
              </a:xfrm>
              <a:prstGeom prst="roundRect">
                <a:avLst>
                  <a:gd name="adj" fmla="val 16667"/>
                </a:avLst>
              </a:prstGeom>
              <a:noFill/>
              <a:ln w="38100"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52" name="Shape 152"/>
              <p:cNvSpPr txBox="1"/>
              <p:nvPr/>
            </p:nvSpPr>
            <p:spPr>
              <a:xfrm>
                <a:off x="555174" y="2362200"/>
                <a:ext cx="304799" cy="369332"/>
              </a:xfrm>
              <a:prstGeom prst="rect">
                <a:avLst/>
              </a:prstGeom>
              <a:solidFill>
                <a:srgbClr val="77CCE0"/>
              </a:solidFill>
              <a:ln w="19050" cap="flat" cmpd="sng">
                <a:solidFill>
                  <a:srgbClr val="0033CC"/>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mbria"/>
                    <a:ea typeface="Cambria"/>
                    <a:cs typeface="Cambria"/>
                    <a:sym typeface="Cambria"/>
                  </a:rPr>
                  <a:t>1</a:t>
                </a:r>
              </a:p>
            </p:txBody>
          </p:sp>
          <p:sp>
            <p:nvSpPr>
              <p:cNvPr id="153" name="Shape 153"/>
              <p:cNvSpPr txBox="1"/>
              <p:nvPr/>
            </p:nvSpPr>
            <p:spPr>
              <a:xfrm>
                <a:off x="500744" y="4159123"/>
                <a:ext cx="304799" cy="369332"/>
              </a:xfrm>
              <a:prstGeom prst="rect">
                <a:avLst/>
              </a:prstGeom>
              <a:solidFill>
                <a:srgbClr val="77CCE0"/>
              </a:solidFill>
              <a:ln w="19050" cap="flat" cmpd="sng">
                <a:solidFill>
                  <a:srgbClr val="0033CC"/>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chemeClr val="dk1"/>
                    </a:solidFill>
                    <a:latin typeface="Cambria"/>
                    <a:ea typeface="Cambria"/>
                    <a:cs typeface="Cambria"/>
                    <a:sym typeface="Cambria"/>
                  </a:rPr>
                  <a:t>2</a:t>
                </a:r>
              </a:p>
            </p:txBody>
          </p:sp>
          <p:sp>
            <p:nvSpPr>
              <p:cNvPr id="154" name="Shape 154"/>
              <p:cNvSpPr/>
              <p:nvPr/>
            </p:nvSpPr>
            <p:spPr>
              <a:xfrm>
                <a:off x="7108371" y="2956782"/>
                <a:ext cx="517072" cy="247752"/>
              </a:xfrm>
              <a:prstGeom prst="roundRect">
                <a:avLst>
                  <a:gd name="adj" fmla="val 16667"/>
                </a:avLst>
              </a:prstGeom>
              <a:noFill/>
              <a:ln w="28575"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55" name="Shape 155"/>
              <p:cNvSpPr txBox="1"/>
              <p:nvPr/>
            </p:nvSpPr>
            <p:spPr>
              <a:xfrm>
                <a:off x="4653642" y="3613665"/>
                <a:ext cx="2122711" cy="958334"/>
              </a:xfrm>
              <a:prstGeom prst="roundRect">
                <a:avLst/>
              </a:prstGeom>
              <a:solidFill>
                <a:srgbClr val="FFFF00"/>
              </a:solidFill>
              <a:ln>
                <a:solidFill>
                  <a:schemeClr val="accent1">
                    <a:lumMod val="75000"/>
                  </a:schemeClr>
                </a:solidFill>
              </a:ln>
            </p:spPr>
            <p:txBody>
              <a:bodyPr lIns="91425" tIns="45700" rIns="91425" bIns="45700" anchor="t" anchorCtr="0">
                <a:noAutofit/>
              </a:bodyPr>
              <a:lstStyle/>
              <a:p>
                <a:pPr marL="0" marR="0" lvl="0" indent="0" algn="r" rtl="0">
                  <a:spcBef>
                    <a:spcPts val="0"/>
                  </a:spcBef>
                  <a:buSzPct val="25000"/>
                  <a:buNone/>
                </a:pPr>
                <a:r>
                  <a:rPr lang="en-US" sz="1800" b="1" i="0" u="none" strike="noStrike" cap="none" baseline="0" dirty="0">
                    <a:solidFill>
                      <a:schemeClr val="dk1"/>
                    </a:solidFill>
                    <a:latin typeface="Calibri" panose="020F0502020204030204" pitchFamily="34" charset="0"/>
                    <a:ea typeface="Cambria"/>
                    <a:cs typeface="Cambria"/>
                    <a:sym typeface="Cambria"/>
                  </a:rPr>
                  <a:t>Note the classification codes for each </a:t>
                </a:r>
              </a:p>
            </p:txBody>
          </p:sp>
        </p:grpSp>
        <p:sp>
          <p:nvSpPr>
            <p:cNvPr id="15" name="Shape 154"/>
            <p:cNvSpPr/>
            <p:nvPr/>
          </p:nvSpPr>
          <p:spPr>
            <a:xfrm>
              <a:off x="6928758" y="4077460"/>
              <a:ext cx="517072" cy="247752"/>
            </a:xfrm>
            <a:prstGeom prst="roundRect">
              <a:avLst>
                <a:gd name="adj" fmla="val 16667"/>
              </a:avLst>
            </a:prstGeom>
            <a:noFill/>
            <a:ln w="28575"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sp>
          <p:nvSpPr>
            <p:cNvPr id="16" name="Shape 154"/>
            <p:cNvSpPr/>
            <p:nvPr/>
          </p:nvSpPr>
          <p:spPr>
            <a:xfrm>
              <a:off x="6928758" y="5097135"/>
              <a:ext cx="517072" cy="247752"/>
            </a:xfrm>
            <a:prstGeom prst="roundRect">
              <a:avLst>
                <a:gd name="adj" fmla="val 16667"/>
              </a:avLst>
            </a:prstGeom>
            <a:noFill/>
            <a:ln w="28575"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lt1"/>
                </a:solidFill>
                <a:latin typeface="Cambria"/>
                <a:ea typeface="Cambria"/>
                <a:cs typeface="Cambria"/>
                <a:sym typeface="Cambria"/>
              </a:endParaRPr>
            </a:p>
          </p:txBody>
        </p:sp>
        <p:cxnSp>
          <p:nvCxnSpPr>
            <p:cNvPr id="3" name="Straight Arrow Connector 2"/>
            <p:cNvCxnSpPr/>
            <p:nvPr/>
          </p:nvCxnSpPr>
          <p:spPr>
            <a:xfrm flipV="1">
              <a:off x="6460672" y="3450773"/>
              <a:ext cx="410935" cy="50074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460672" y="4214290"/>
              <a:ext cx="424542"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349090" y="4766429"/>
              <a:ext cx="522517" cy="33070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Shape 163"/>
          <p:cNvSpPr txBox="1">
            <a:spLocks noGrp="1"/>
          </p:cNvSpPr>
          <p:nvPr>
            <p:ph type="sldNum" sz="quarter" idx="12"/>
          </p:nvPr>
        </p:nvSpPr>
        <p:spPr>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000" b="0" i="0" u="none" strike="noStrike" cap="none" baseline="0">
                <a:solidFill>
                  <a:schemeClr val="dk1"/>
                </a:solidFill>
                <a:latin typeface="Cambria"/>
                <a:ea typeface="Cambria"/>
                <a:cs typeface="Cambria"/>
                <a:sym typeface="Cambria"/>
              </a:rPr>
              <a:t>7</a:t>
            </a:fld>
            <a:endParaRPr lang="en-US" sz="1000" b="0" i="0" u="none" strike="noStrike" cap="none" baseline="0" dirty="0">
              <a:solidFill>
                <a:schemeClr val="dk1"/>
              </a:solidFill>
              <a:latin typeface="Cambria"/>
              <a:ea typeface="Cambria"/>
              <a:cs typeface="Cambria"/>
              <a:sym typeface="Cambria"/>
            </a:endParaRPr>
          </a:p>
        </p:txBody>
      </p:sp>
      <p:sp>
        <p:nvSpPr>
          <p:cNvPr id="162" name="Shape 162"/>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000" b="1" i="0" u="none" strike="noStrike" cap="none" baseline="0" dirty="0">
                <a:solidFill>
                  <a:schemeClr val="dk2"/>
                </a:solidFill>
                <a:latin typeface="Calibri"/>
                <a:ea typeface="Calibri"/>
                <a:cs typeface="Calibri"/>
                <a:sym typeface="Calibri"/>
              </a:rPr>
              <a:t>Example: Quick View of the Explorer Tool </a:t>
            </a:r>
            <a:r>
              <a:rPr lang="en-US" sz="3000" b="0" i="0" u="none" strike="noStrike" cap="none" baseline="0" dirty="0">
                <a:solidFill>
                  <a:schemeClr val="dk2"/>
                </a:solidFill>
                <a:latin typeface="Calibri"/>
                <a:ea typeface="Calibri"/>
                <a:cs typeface="Calibri"/>
                <a:sym typeface="Calibri"/>
              </a:rPr>
              <a:t>(cont’d)</a:t>
            </a:r>
          </a:p>
        </p:txBody>
      </p:sp>
      <p:sp>
        <p:nvSpPr>
          <p:cNvPr id="164" name="Shape 164"/>
          <p:cNvSpPr/>
          <p:nvPr/>
        </p:nvSpPr>
        <p:spPr>
          <a:xfrm>
            <a:off x="2667000" y="1416783"/>
            <a:ext cx="5714999" cy="163121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baseline="0" dirty="0">
                <a:solidFill>
                  <a:schemeClr val="dk1"/>
                </a:solidFill>
                <a:latin typeface="Cambria"/>
                <a:ea typeface="Cambria"/>
                <a:cs typeface="Cambria"/>
                <a:sym typeface="Cambria"/>
              </a:rPr>
              <a:t>If you scroll farther down on the left navigation bar,  you can see the source agencies for the results. The number in parentheses is the number of businesses certified with that agency in the Explorer database.</a:t>
            </a:r>
          </a:p>
        </p:txBody>
      </p:sp>
      <p:sp>
        <p:nvSpPr>
          <p:cNvPr id="165" name="Shape 165"/>
          <p:cNvSpPr txBox="1"/>
          <p:nvPr/>
        </p:nvSpPr>
        <p:spPr>
          <a:xfrm>
            <a:off x="2660073" y="4114800"/>
            <a:ext cx="5638800" cy="1046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000" b="0" i="0" u="none" strike="noStrike" cap="none" baseline="0" dirty="0" smtClean="0">
                <a:solidFill>
                  <a:schemeClr val="dk1"/>
                </a:solidFill>
                <a:latin typeface="Cambria"/>
                <a:ea typeface="Cambria"/>
                <a:cs typeface="Cambria"/>
                <a:sym typeface="Cambria"/>
              </a:rPr>
              <a:t>F</a:t>
            </a:r>
            <a:r>
              <a:rPr lang="en-US" sz="2000" b="0" i="0" u="none" strike="sngStrike" cap="none" baseline="0" dirty="0" smtClean="0">
                <a:solidFill>
                  <a:schemeClr val="dk1"/>
                </a:solidFill>
                <a:latin typeface="Cambria"/>
                <a:ea typeface="Cambria"/>
                <a:cs typeface="Cambria"/>
                <a:sym typeface="Cambria"/>
              </a:rPr>
              <a:t>a</a:t>
            </a:r>
            <a:r>
              <a:rPr lang="en-US" sz="2000" dirty="0" smtClean="0">
                <a:solidFill>
                  <a:schemeClr val="dk1"/>
                </a:solidFill>
                <a:latin typeface="Cambria"/>
                <a:ea typeface="Cambria"/>
                <a:cs typeface="Cambria"/>
                <a:sym typeface="Cambria"/>
              </a:rPr>
              <a:t>r</a:t>
            </a:r>
            <a:r>
              <a:rPr lang="en-US" sz="2000" b="0" i="0" u="none" strike="noStrike" cap="none" baseline="0" dirty="0" smtClean="0">
                <a:solidFill>
                  <a:schemeClr val="dk1"/>
                </a:solidFill>
                <a:latin typeface="Cambria"/>
                <a:ea typeface="Cambria"/>
                <a:cs typeface="Cambria"/>
                <a:sym typeface="Cambria"/>
              </a:rPr>
              <a:t>ther </a:t>
            </a:r>
            <a:r>
              <a:rPr lang="en-US" sz="2000" b="0" i="0" u="none" strike="noStrike" cap="none" baseline="0" dirty="0">
                <a:solidFill>
                  <a:schemeClr val="dk1"/>
                </a:solidFill>
                <a:latin typeface="Cambria"/>
                <a:ea typeface="Cambria"/>
                <a:cs typeface="Cambria"/>
                <a:sym typeface="Cambria"/>
              </a:rPr>
              <a:t>down on the navigation bar,  you can see the number of businesses that hold specific classification types in the application</a:t>
            </a:r>
            <a:r>
              <a:rPr lang="en-US" sz="2200" b="0" i="0" u="none" strike="noStrike" cap="none" baseline="0" dirty="0">
                <a:solidFill>
                  <a:schemeClr val="dk1"/>
                </a:solidFill>
                <a:latin typeface="Cambria"/>
                <a:ea typeface="Cambria"/>
                <a:cs typeface="Cambria"/>
                <a:sym typeface="Cambria"/>
              </a:rPr>
              <a:t>. </a:t>
            </a:r>
          </a:p>
        </p:txBody>
      </p:sp>
      <p:grpSp>
        <p:nvGrpSpPr>
          <p:cNvPr id="166" name="Shape 166"/>
          <p:cNvGrpSpPr/>
          <p:nvPr/>
        </p:nvGrpSpPr>
        <p:grpSpPr>
          <a:xfrm>
            <a:off x="685800" y="1295400"/>
            <a:ext cx="1981199" cy="4824723"/>
            <a:chOff x="685800" y="1600200"/>
            <a:chExt cx="1981199" cy="4824723"/>
          </a:xfrm>
        </p:grpSpPr>
        <p:pic>
          <p:nvPicPr>
            <p:cNvPr id="167" name="Shape 167"/>
            <p:cNvPicPr preferRelativeResize="0"/>
            <p:nvPr/>
          </p:nvPicPr>
          <p:blipFill rotWithShape="1">
            <a:blip r:embed="rId3">
              <a:alphaModFix/>
            </a:blip>
            <a:srcRect/>
            <a:stretch/>
          </p:blipFill>
          <p:spPr>
            <a:xfrm>
              <a:off x="685800" y="1600200"/>
              <a:ext cx="1752600" cy="4824723"/>
            </a:xfrm>
            <a:prstGeom prst="rect">
              <a:avLst/>
            </a:prstGeom>
            <a:noFill/>
            <a:ln>
              <a:noFill/>
            </a:ln>
          </p:spPr>
        </p:pic>
        <p:sp>
          <p:nvSpPr>
            <p:cNvPr id="168" name="Shape 168"/>
            <p:cNvSpPr/>
            <p:nvPr/>
          </p:nvSpPr>
          <p:spPr>
            <a:xfrm>
              <a:off x="2362200" y="1752600"/>
              <a:ext cx="304799" cy="1524000"/>
            </a:xfrm>
            <a:prstGeom prst="rightBrace">
              <a:avLst>
                <a:gd name="adj1" fmla="val 8333"/>
                <a:gd name="adj2" fmla="val 50000"/>
              </a:avLst>
            </a:prstGeom>
            <a:noFill/>
            <a:ln w="28575"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dk1"/>
                </a:solidFill>
                <a:latin typeface="Cambria"/>
                <a:ea typeface="Cambria"/>
                <a:cs typeface="Cambria"/>
                <a:sym typeface="Cambria"/>
              </a:endParaRPr>
            </a:p>
          </p:txBody>
        </p:sp>
        <p:sp>
          <p:nvSpPr>
            <p:cNvPr id="169" name="Shape 169"/>
            <p:cNvSpPr/>
            <p:nvPr/>
          </p:nvSpPr>
          <p:spPr>
            <a:xfrm>
              <a:off x="2362200" y="3505200"/>
              <a:ext cx="304799" cy="2919722"/>
            </a:xfrm>
            <a:prstGeom prst="rightBrace">
              <a:avLst>
                <a:gd name="adj1" fmla="val 0"/>
                <a:gd name="adj2" fmla="val 50000"/>
              </a:avLst>
            </a:prstGeom>
            <a:noFill/>
            <a:ln w="28575" cap="flat" cmpd="sng">
              <a:solidFill>
                <a:srgbClr val="FF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dirty="0">
                <a:solidFill>
                  <a:schemeClr val="dk1"/>
                </a:solidFill>
                <a:latin typeface="Cambria"/>
                <a:ea typeface="Cambria"/>
                <a:cs typeface="Cambria"/>
                <a:sym typeface="Cambria"/>
              </a:endParaRPr>
            </a:p>
          </p:txBody>
        </p:sp>
      </p:gr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idx="1"/>
          </p:nvPr>
        </p:nvSpPr>
        <p:spPr>
          <a:xfrm>
            <a:off x="457200" y="1481329"/>
            <a:ext cx="8229600" cy="3961528"/>
          </a:xfrm>
          <a:prstGeom prst="rect">
            <a:avLst/>
          </a:prstGeom>
          <a:noFill/>
          <a:ln>
            <a:noFill/>
          </a:ln>
        </p:spPr>
        <p:txBody>
          <a:bodyPr lIns="91425" tIns="45700" rIns="91425" bIns="45700" anchor="t" anchorCtr="0">
            <a:noAutofit/>
          </a:bodyPr>
          <a:lstStyle/>
          <a:p>
            <a:pPr marL="444500" marR="0" lvl="0" indent="-342900" algn="l" rtl="0">
              <a:lnSpc>
                <a:spcPct val="90000"/>
              </a:lnSpc>
              <a:spcBef>
                <a:spcPts val="0"/>
              </a:spcBef>
              <a:spcAft>
                <a:spcPts val="0"/>
              </a:spcAft>
              <a:buClr>
                <a:schemeClr val="accent1">
                  <a:lumMod val="75000"/>
                </a:schemeClr>
              </a:buClr>
              <a:buSzPct val="90000"/>
              <a:buFont typeface="Wingdings" panose="05000000000000000000" pitchFamily="2" charset="2"/>
              <a:buChar char="Ø"/>
            </a:pPr>
            <a:r>
              <a:rPr lang="en-US" sz="2500" b="0" i="0" u="none" strike="noStrike" cap="none" baseline="0" dirty="0">
                <a:solidFill>
                  <a:schemeClr val="dk1"/>
                </a:solidFill>
                <a:latin typeface="Calibri" panose="020F0502020204030204" pitchFamily="34" charset="0"/>
                <a:ea typeface="Cambria"/>
                <a:cs typeface="Cambria"/>
                <a:sym typeface="Cambria"/>
              </a:rPr>
              <a:t>Filter by geographic area.  You can do so by state, city, zip code, etc</a:t>
            </a:r>
            <a:r>
              <a:rPr lang="en-US" sz="2500" b="0" i="0" u="none" strike="noStrike" cap="none" baseline="0" dirty="0" smtClean="0">
                <a:solidFill>
                  <a:schemeClr val="dk1"/>
                </a:solidFill>
                <a:latin typeface="Calibri" panose="020F0502020204030204" pitchFamily="34" charset="0"/>
                <a:ea typeface="Cambria"/>
                <a:cs typeface="Cambria"/>
                <a:sym typeface="Cambria"/>
              </a:rPr>
              <a:t>.</a:t>
            </a:r>
          </a:p>
          <a:p>
            <a:pPr marL="444500" marR="0" lvl="0" indent="-342900" algn="l" rtl="0">
              <a:lnSpc>
                <a:spcPct val="90000"/>
              </a:lnSpc>
              <a:spcBef>
                <a:spcPts val="0"/>
              </a:spcBef>
              <a:spcAft>
                <a:spcPts val="0"/>
              </a:spcAft>
              <a:buClr>
                <a:schemeClr val="accent1">
                  <a:lumMod val="75000"/>
                </a:schemeClr>
              </a:buClr>
              <a:buSzPct val="90000"/>
              <a:buFont typeface="Wingdings" panose="05000000000000000000" pitchFamily="2" charset="2"/>
              <a:buChar char="Ø"/>
            </a:pPr>
            <a:r>
              <a:rPr lang="en-US" sz="2500" dirty="0" smtClean="0">
                <a:solidFill>
                  <a:schemeClr val="dk1"/>
                </a:solidFill>
                <a:latin typeface="Calibri" panose="020F0502020204030204" pitchFamily="34" charset="0"/>
                <a:ea typeface="Cambria"/>
                <a:cs typeface="Cambria"/>
                <a:sym typeface="Cambria"/>
              </a:rPr>
              <a:t>Once you get results, you can use the Compare button to check out other similar suppliers.</a:t>
            </a:r>
            <a:endParaRPr lang="en-US" sz="2500" b="0" i="0" u="none" strike="noStrike" cap="none" baseline="0" dirty="0" smtClean="0">
              <a:solidFill>
                <a:schemeClr val="dk1"/>
              </a:solidFill>
              <a:latin typeface="Calibri" panose="020F0502020204030204" pitchFamily="34" charset="0"/>
              <a:ea typeface="Cambria"/>
              <a:cs typeface="Cambria"/>
              <a:sym typeface="Cambria"/>
            </a:endParaRPr>
          </a:p>
          <a:p>
            <a:pPr marL="444500" marR="0" lvl="0" indent="-342900" algn="l" rtl="0">
              <a:lnSpc>
                <a:spcPct val="90000"/>
              </a:lnSpc>
              <a:spcBef>
                <a:spcPts val="0"/>
              </a:spcBef>
              <a:spcAft>
                <a:spcPts val="0"/>
              </a:spcAft>
              <a:buClr>
                <a:schemeClr val="accent1">
                  <a:lumMod val="75000"/>
                </a:schemeClr>
              </a:buClr>
              <a:buSzPct val="90000"/>
              <a:buFont typeface="Wingdings" panose="05000000000000000000" pitchFamily="2" charset="2"/>
              <a:buChar char="Ø"/>
            </a:pPr>
            <a:endParaRPr lang="en-US" sz="800" b="0" i="0" u="none" strike="noStrike" cap="none" baseline="0" dirty="0">
              <a:solidFill>
                <a:schemeClr val="dk1"/>
              </a:solidFill>
              <a:latin typeface="Calibri" panose="020F0502020204030204" pitchFamily="34" charset="0"/>
              <a:ea typeface="Cambria"/>
              <a:cs typeface="Cambria"/>
              <a:sym typeface="Cambria"/>
            </a:endParaRPr>
          </a:p>
        </p:txBody>
      </p:sp>
      <p:sp>
        <p:nvSpPr>
          <p:cNvPr id="176" name="Shape 17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Suggestions for Narrowing Search Results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idx="1"/>
          </p:nvPr>
        </p:nvSpPr>
        <p:spPr>
          <a:xfrm>
            <a:off x="457200" y="1416013"/>
            <a:ext cx="8229600" cy="3961528"/>
          </a:xfrm>
          <a:prstGeom prst="rect">
            <a:avLst/>
          </a:prstGeom>
          <a:noFill/>
          <a:ln>
            <a:noFill/>
          </a:ln>
        </p:spPr>
        <p:txBody>
          <a:bodyPr lIns="91425" tIns="45700" rIns="91425" bIns="45700" anchor="t" anchorCtr="0">
            <a:noAutofit/>
          </a:bodyPr>
          <a:lstStyle/>
          <a:p>
            <a:pPr marL="101600" marR="0" lvl="0" indent="0" algn="l" rtl="0">
              <a:lnSpc>
                <a:spcPct val="90000"/>
              </a:lnSpc>
              <a:spcBef>
                <a:spcPts val="0"/>
              </a:spcBef>
              <a:spcAft>
                <a:spcPts val="0"/>
              </a:spcAft>
              <a:buClr>
                <a:schemeClr val="accent1">
                  <a:lumMod val="75000"/>
                </a:schemeClr>
              </a:buClr>
              <a:buSzPct val="90000"/>
              <a:buNone/>
            </a:pPr>
            <a:endParaRPr lang="en-US" sz="800" b="0" i="0" u="none" strike="noStrike" cap="none" baseline="0" dirty="0">
              <a:solidFill>
                <a:schemeClr val="dk1"/>
              </a:solidFill>
              <a:latin typeface="Calibri" panose="020F0502020204030204" pitchFamily="34" charset="0"/>
              <a:ea typeface="Cambria"/>
              <a:cs typeface="Cambria"/>
              <a:sym typeface="Cambria"/>
            </a:endParaRPr>
          </a:p>
          <a:p>
            <a:pPr marL="444500" marR="0" lvl="0" indent="-342900" algn="l" rtl="0">
              <a:lnSpc>
                <a:spcPct val="90000"/>
              </a:lnSpc>
              <a:spcBef>
                <a:spcPts val="400"/>
              </a:spcBef>
              <a:spcAft>
                <a:spcPts val="0"/>
              </a:spcAft>
              <a:buClr>
                <a:schemeClr val="accent1">
                  <a:lumMod val="75000"/>
                </a:schemeClr>
              </a:buClr>
              <a:buSzPct val="90000"/>
              <a:buFont typeface="Wingdings" panose="05000000000000000000" pitchFamily="2" charset="2"/>
              <a:buChar char="Ø"/>
            </a:pPr>
            <a:r>
              <a:rPr lang="en-US" sz="2500" b="0" i="0" u="none" strike="noStrike" cap="none" baseline="0" dirty="0">
                <a:solidFill>
                  <a:schemeClr val="dk1"/>
                </a:solidFill>
                <a:latin typeface="Calibri" panose="020F0502020204030204" pitchFamily="34" charset="0"/>
                <a:ea typeface="Cambria"/>
                <a:cs typeface="Cambria"/>
                <a:sym typeface="Cambria"/>
              </a:rPr>
              <a:t>Determine the most accurate NAICS code for the type of business for which you are looking.  The NAICS can effectively narrow your search results</a:t>
            </a:r>
            <a:r>
              <a:rPr lang="en-US" sz="2500" b="0" i="0" u="none" strike="noStrike" cap="none" baseline="0" dirty="0" smtClean="0">
                <a:solidFill>
                  <a:schemeClr val="dk1"/>
                </a:solidFill>
                <a:latin typeface="Calibri" panose="020F0502020204030204" pitchFamily="34" charset="0"/>
                <a:ea typeface="Cambria"/>
                <a:cs typeface="Cambria"/>
                <a:sym typeface="Cambria"/>
              </a:rPr>
              <a:t>.</a:t>
            </a:r>
          </a:p>
          <a:p>
            <a:pPr marL="444500" marR="0" lvl="0" indent="-342900" algn="l" rtl="0">
              <a:lnSpc>
                <a:spcPct val="90000"/>
              </a:lnSpc>
              <a:spcBef>
                <a:spcPts val="400"/>
              </a:spcBef>
              <a:spcAft>
                <a:spcPts val="0"/>
              </a:spcAft>
              <a:buClr>
                <a:schemeClr val="accent1">
                  <a:lumMod val="75000"/>
                </a:schemeClr>
              </a:buClr>
              <a:buSzPct val="90000"/>
              <a:buFont typeface="Wingdings" panose="05000000000000000000" pitchFamily="2" charset="2"/>
              <a:buChar char="Ø"/>
            </a:pPr>
            <a:endParaRPr lang="en-US" sz="800" b="0" i="0" u="none" strike="noStrike" cap="none" baseline="0" dirty="0">
              <a:solidFill>
                <a:schemeClr val="dk1"/>
              </a:solidFill>
              <a:latin typeface="Calibri" panose="020F0502020204030204" pitchFamily="34" charset="0"/>
              <a:ea typeface="Cambria"/>
              <a:cs typeface="Cambria"/>
              <a:sym typeface="Cambria"/>
            </a:endParaRPr>
          </a:p>
          <a:p>
            <a:pPr marL="444500" marR="0" lvl="0" indent="-342900" algn="l" rtl="0">
              <a:lnSpc>
                <a:spcPct val="90000"/>
              </a:lnSpc>
              <a:spcBef>
                <a:spcPts val="400"/>
              </a:spcBef>
              <a:spcAft>
                <a:spcPts val="0"/>
              </a:spcAft>
              <a:buClr>
                <a:schemeClr val="accent1">
                  <a:lumMod val="75000"/>
                </a:schemeClr>
              </a:buClr>
              <a:buSzPct val="90000"/>
              <a:buFont typeface="Wingdings" panose="05000000000000000000" pitchFamily="2" charset="2"/>
              <a:buChar char="Ø"/>
            </a:pPr>
            <a:r>
              <a:rPr lang="en-US" sz="2500" b="0" i="0" u="none" strike="noStrike" cap="none" baseline="0" dirty="0">
                <a:solidFill>
                  <a:schemeClr val="dk1"/>
                </a:solidFill>
                <a:latin typeface="Calibri" panose="020F0502020204030204" pitchFamily="34" charset="0"/>
                <a:ea typeface="Cambria"/>
                <a:cs typeface="Cambria"/>
                <a:sym typeface="Cambria"/>
              </a:rPr>
              <a:t>Check out specific suppliers to determine how current their certifications are, their size and how they compare to other suppliers.</a:t>
            </a:r>
          </a:p>
        </p:txBody>
      </p:sp>
      <p:sp>
        <p:nvSpPr>
          <p:cNvPr id="176" name="Shape 176"/>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libri"/>
              <a:buNone/>
            </a:pPr>
            <a:r>
              <a:rPr lang="en-US" sz="3200" b="1" i="0" u="none" strike="noStrike" cap="none" baseline="0" dirty="0">
                <a:solidFill>
                  <a:schemeClr val="dk2"/>
                </a:solidFill>
                <a:latin typeface="Calibri"/>
                <a:ea typeface="Calibri"/>
                <a:cs typeface="Calibri"/>
                <a:sym typeface="Calibri"/>
              </a:rPr>
              <a:t>Suggestions for Narrowing Search Results</a:t>
            </a:r>
          </a:p>
        </p:txBody>
      </p:sp>
    </p:spTree>
    <p:extLst>
      <p:ext uri="{BB962C8B-B14F-4D97-AF65-F5344CB8AC3E}">
        <p14:creationId xmlns:p14="http://schemas.microsoft.com/office/powerpoint/2010/main" val="2649352582"/>
      </p:ext>
    </p:extLst>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1933</TotalTime>
  <Words>1150</Words>
  <Application>Microsoft Office PowerPoint</Application>
  <PresentationFormat>On-screen Show (4:3)</PresentationFormat>
  <Paragraphs>104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How to Use the Explorer Tool</vt:lpstr>
      <vt:lpstr>Getting Access to supplier.io</vt:lpstr>
      <vt:lpstr>Explorer – supplier.io tool</vt:lpstr>
      <vt:lpstr>Explorer – supplier.io tool</vt:lpstr>
      <vt:lpstr>Using the Explorer tool</vt:lpstr>
      <vt:lpstr>Example: Quick View of the Explorer Tool</vt:lpstr>
      <vt:lpstr>Example: Quick View of the Explorer Tool (cont’d)</vt:lpstr>
      <vt:lpstr>Suggestions for Narrowing Search Results</vt:lpstr>
      <vt:lpstr>Suggestions for Narrowing Search Results</vt:lpstr>
      <vt:lpstr>Other Ways to Use the Explorer Tool</vt:lpstr>
      <vt:lpstr>Searching Supplier Lists in Explorer</vt:lpstr>
      <vt:lpstr>Searching Supplier Lists in Explorer</vt:lpstr>
      <vt:lpstr>Searching Supplier Lists in Explorer</vt:lpstr>
      <vt:lpstr>My Projects in Explorer</vt:lpstr>
      <vt:lpstr>My Projects in Explorer</vt:lpstr>
      <vt:lpstr>Creating Your Own Project List</vt:lpstr>
      <vt:lpstr>Creating Your Own Project List</vt:lpstr>
      <vt:lpstr>We invite you to use Explorer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Explorer Tool</dc:title>
  <dc:creator>Roesia H. GERSTEIN</dc:creator>
  <cp:lastModifiedBy>Roesia H. GERSTEIN, MA</cp:lastModifiedBy>
  <cp:revision>10</cp:revision>
  <dcterms:modified xsi:type="dcterms:W3CDTF">2015-06-03T22:52:34Z</dcterms:modified>
</cp:coreProperties>
</file>